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sldIdLst>
    <p:sldId id="256" r:id="rId2"/>
    <p:sldId id="529" r:id="rId3"/>
    <p:sldId id="557" r:id="rId4"/>
    <p:sldId id="368" r:id="rId5"/>
    <p:sldId id="573" r:id="rId6"/>
    <p:sldId id="574" r:id="rId7"/>
    <p:sldId id="576" r:id="rId8"/>
    <p:sldId id="577" r:id="rId9"/>
    <p:sldId id="578" r:id="rId10"/>
    <p:sldId id="580" r:id="rId11"/>
    <p:sldId id="581" r:id="rId12"/>
    <p:sldId id="583" r:id="rId13"/>
    <p:sldId id="584" r:id="rId14"/>
    <p:sldId id="579" r:id="rId15"/>
    <p:sldId id="582" r:id="rId16"/>
    <p:sldId id="558" r:id="rId17"/>
    <p:sldId id="369" r:id="rId18"/>
    <p:sldId id="530" r:id="rId19"/>
    <p:sldId id="513" r:id="rId20"/>
    <p:sldId id="559" r:id="rId21"/>
    <p:sldId id="532" r:id="rId22"/>
    <p:sldId id="563" r:id="rId23"/>
    <p:sldId id="533" r:id="rId24"/>
    <p:sldId id="534" r:id="rId25"/>
    <p:sldId id="535" r:id="rId26"/>
    <p:sldId id="536" r:id="rId27"/>
    <p:sldId id="514" r:id="rId28"/>
    <p:sldId id="531" r:id="rId29"/>
    <p:sldId id="515" r:id="rId30"/>
    <p:sldId id="516" r:id="rId31"/>
    <p:sldId id="367" r:id="rId32"/>
    <p:sldId id="571" r:id="rId33"/>
    <p:sldId id="572" r:id="rId34"/>
    <p:sldId id="507" r:id="rId35"/>
    <p:sldId id="560" r:id="rId36"/>
    <p:sldId id="537" r:id="rId37"/>
    <p:sldId id="564" r:id="rId38"/>
    <p:sldId id="567" r:id="rId39"/>
    <p:sldId id="569" r:id="rId40"/>
    <p:sldId id="385" r:id="rId41"/>
    <p:sldId id="501" r:id="rId42"/>
    <p:sldId id="382" r:id="rId43"/>
    <p:sldId id="503" r:id="rId44"/>
    <p:sldId id="568" r:id="rId45"/>
    <p:sldId id="570" r:id="rId46"/>
    <p:sldId id="383" r:id="rId47"/>
    <p:sldId id="540" r:id="rId48"/>
    <p:sldId id="499" r:id="rId49"/>
    <p:sldId id="539" r:id="rId50"/>
    <p:sldId id="498" r:id="rId51"/>
    <p:sldId id="541" r:id="rId52"/>
    <p:sldId id="542" r:id="rId53"/>
    <p:sldId id="543" r:id="rId54"/>
    <p:sldId id="544" r:id="rId55"/>
    <p:sldId id="546" r:id="rId56"/>
    <p:sldId id="547" r:id="rId57"/>
    <p:sldId id="548" r:id="rId58"/>
    <p:sldId id="549" r:id="rId59"/>
    <p:sldId id="550" r:id="rId60"/>
    <p:sldId id="551" r:id="rId61"/>
    <p:sldId id="552" r:id="rId62"/>
    <p:sldId id="553" r:id="rId63"/>
    <p:sldId id="554" r:id="rId64"/>
    <p:sldId id="555" r:id="rId65"/>
    <p:sldId id="556" r:id="rId66"/>
    <p:sldId id="561" r:id="rId67"/>
    <p:sldId id="377" r:id="rId68"/>
    <p:sldId id="366" r:id="rId69"/>
    <p:sldId id="517" r:id="rId70"/>
    <p:sldId id="519" r:id="rId71"/>
    <p:sldId id="523" r:id="rId72"/>
    <p:sldId id="522" r:id="rId73"/>
    <p:sldId id="520" r:id="rId74"/>
    <p:sldId id="524" r:id="rId75"/>
    <p:sldId id="521" r:id="rId76"/>
    <p:sldId id="525" r:id="rId77"/>
    <p:sldId id="518" r:id="rId78"/>
    <p:sldId id="526" r:id="rId79"/>
    <p:sldId id="527" r:id="rId80"/>
    <p:sldId id="372" r:id="rId81"/>
    <p:sldId id="528" r:id="rId82"/>
    <p:sldId id="566" r:id="rId83"/>
    <p:sldId id="373" r:id="rId84"/>
    <p:sldId id="374" r:id="rId85"/>
    <p:sldId id="375" r:id="rId86"/>
    <p:sldId id="376" r:id="rId87"/>
    <p:sldId id="562" r:id="rId88"/>
    <p:sldId id="508" r:id="rId89"/>
    <p:sldId id="509" r:id="rId90"/>
    <p:sldId id="510" r:id="rId91"/>
    <p:sldId id="511" r:id="rId92"/>
    <p:sldId id="565" r:id="rId9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AF58E1E-DB0F-4B7B-ABDA-8BFCC3C6CF74}">
          <p14:sldIdLst>
            <p14:sldId id="256"/>
          </p14:sldIdLst>
        </p14:section>
        <p14:section name="Discussões Iniciais" id="{85ABCFEF-7562-438B-AFFD-D1C5BE1BA747}">
          <p14:sldIdLst/>
        </p14:section>
        <p14:section name="Seção sem Título" id="{5605A81B-7D66-4D8E-95F1-5D76698C5387}">
          <p14:sldIdLst>
            <p14:sldId id="529"/>
          </p14:sldIdLst>
        </p14:section>
        <p14:section name="O Problema" id="{F07DF91C-BDAE-415F-AC4E-8459063BA956}">
          <p14:sldIdLst>
            <p14:sldId id="557"/>
            <p14:sldId id="368"/>
            <p14:sldId id="573"/>
            <p14:sldId id="574"/>
            <p14:sldId id="576"/>
            <p14:sldId id="577"/>
            <p14:sldId id="578"/>
            <p14:sldId id="580"/>
            <p14:sldId id="581"/>
            <p14:sldId id="583"/>
            <p14:sldId id="584"/>
            <p14:sldId id="579"/>
            <p14:sldId id="582"/>
            <p14:sldId id="558"/>
            <p14:sldId id="369"/>
            <p14:sldId id="530"/>
            <p14:sldId id="513"/>
            <p14:sldId id="559"/>
            <p14:sldId id="532"/>
            <p14:sldId id="563"/>
            <p14:sldId id="533"/>
            <p14:sldId id="534"/>
            <p14:sldId id="535"/>
            <p14:sldId id="536"/>
            <p14:sldId id="514"/>
            <p14:sldId id="531"/>
            <p14:sldId id="515"/>
            <p14:sldId id="516"/>
            <p14:sldId id="367"/>
            <p14:sldId id="571"/>
            <p14:sldId id="572"/>
            <p14:sldId id="507"/>
            <p14:sldId id="560"/>
            <p14:sldId id="537"/>
            <p14:sldId id="564"/>
            <p14:sldId id="567"/>
            <p14:sldId id="569"/>
            <p14:sldId id="385"/>
            <p14:sldId id="501"/>
            <p14:sldId id="382"/>
            <p14:sldId id="503"/>
            <p14:sldId id="568"/>
            <p14:sldId id="570"/>
            <p14:sldId id="383"/>
            <p14:sldId id="540"/>
            <p14:sldId id="499"/>
            <p14:sldId id="539"/>
            <p14:sldId id="498"/>
            <p14:sldId id="541"/>
            <p14:sldId id="542"/>
            <p14:sldId id="543"/>
            <p14:sldId id="544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</p14:sldIdLst>
        </p14:section>
        <p14:section name="Escopo de uma Dissertação" id="{050A3EF4-0B86-40F8-AB18-8B5587D2980E}">
          <p14:sldIdLst>
            <p14:sldId id="561"/>
            <p14:sldId id="377"/>
            <p14:sldId id="366"/>
            <p14:sldId id="517"/>
            <p14:sldId id="519"/>
            <p14:sldId id="523"/>
            <p14:sldId id="522"/>
            <p14:sldId id="520"/>
            <p14:sldId id="524"/>
            <p14:sldId id="521"/>
            <p14:sldId id="525"/>
            <p14:sldId id="518"/>
            <p14:sldId id="526"/>
            <p14:sldId id="527"/>
            <p14:sldId id="372"/>
            <p14:sldId id="528"/>
            <p14:sldId id="566"/>
            <p14:sldId id="373"/>
            <p14:sldId id="374"/>
            <p14:sldId id="375"/>
            <p14:sldId id="376"/>
          </p14:sldIdLst>
        </p14:section>
        <p14:section name="Explorações Atuais" id="{842D9E26-17A4-48C0-AFA7-AD8359B44AF0}">
          <p14:sldIdLst>
            <p14:sldId id="562"/>
            <p14:sldId id="508"/>
            <p14:sldId id="509"/>
            <p14:sldId id="510"/>
            <p14:sldId id="511"/>
            <p14:sldId id="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68" autoAdjust="0"/>
    <p:restoredTop sz="94660"/>
  </p:normalViewPr>
  <p:slideViewPr>
    <p:cSldViewPr>
      <p:cViewPr varScale="1">
        <p:scale>
          <a:sx n="74" d="100"/>
          <a:sy n="74" d="100"/>
        </p:scale>
        <p:origin x="119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21C4A-F6A4-4B59-9A59-2DAF852270E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62226-F614-4332-978E-D475BE69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41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3518520" y="6520260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2060"/>
                </a:solidFill>
              </a:defRPr>
            </a:lvl1pPr>
          </a:lstStyle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10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44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77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31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9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25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0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14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2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21/03/2017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41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6313"/>
            <a:ext cx="9144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5" name="Espaço Reservado para Número de Slide 5"/>
          <p:cNvSpPr txBox="1">
            <a:spLocks/>
          </p:cNvSpPr>
          <p:nvPr/>
        </p:nvSpPr>
        <p:spPr>
          <a:xfrm>
            <a:off x="8548688" y="5691188"/>
            <a:ext cx="576064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400" rtl="0" eaLnBrk="1" latinLnBrk="0" hangingPunct="1"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6C08F4-765C-4D74-AADC-C36C30C4F510}" type="slidenum">
              <a:rPr lang="pt-BR" smtClean="0">
                <a:solidFill>
                  <a:schemeClr val="bg1">
                    <a:lumMod val="50000"/>
                  </a:schemeClr>
                </a:solidFill>
              </a:rPr>
              <a:pPr/>
              <a:t>‹nº›</a:t>
            </a:fld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-13446" y="6115362"/>
            <a:ext cx="468153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/>
                </a:solidFill>
              </a:rPr>
              <a:t>GMAP | UNISINOS</a:t>
            </a:r>
          </a:p>
          <a:p>
            <a:pPr>
              <a:defRPr/>
            </a:pPr>
            <a:r>
              <a:rPr lang="pt-BR" sz="1400" dirty="0">
                <a:solidFill>
                  <a:schemeClr val="bg1"/>
                </a:solidFill>
              </a:rPr>
              <a:t>Grupo de Pesquisa em Modelagem para Aprendizagem</a:t>
            </a:r>
          </a:p>
          <a:p>
            <a:pPr>
              <a:defRPr/>
            </a:pPr>
            <a:r>
              <a:rPr lang="pt-BR" sz="1400" u="sng" dirty="0">
                <a:solidFill>
                  <a:schemeClr val="bg1"/>
                </a:solidFill>
              </a:rPr>
              <a:t>www.gmap.unisinos.br</a:t>
            </a:r>
          </a:p>
        </p:txBody>
      </p:sp>
      <p:cxnSp>
        <p:nvCxnSpPr>
          <p:cNvPr id="21" name="Forma 21"/>
          <p:cNvCxnSpPr/>
          <p:nvPr/>
        </p:nvCxnSpPr>
        <p:spPr>
          <a:xfrm rot="5400000" flipH="1" flipV="1">
            <a:off x="3047096" y="5731882"/>
            <a:ext cx="1904" cy="1296988"/>
          </a:xfrm>
          <a:prstGeom prst="curvedConnector3">
            <a:avLst>
              <a:gd name="adj1" fmla="val 8873850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Forma 21"/>
          <p:cNvCxnSpPr/>
          <p:nvPr/>
        </p:nvCxnSpPr>
        <p:spPr>
          <a:xfrm rot="5400000" flipH="1">
            <a:off x="3027886" y="5972648"/>
            <a:ext cx="13336" cy="1320800"/>
          </a:xfrm>
          <a:prstGeom prst="curvedConnector3">
            <a:avLst>
              <a:gd name="adj1" fmla="val -1105444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99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yGaEVkK5bJM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nd.org/methods/rdmlab/research/applications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2450558"/>
          </a:xfrm>
        </p:spPr>
        <p:txBody>
          <a:bodyPr>
            <a:normAutofit/>
          </a:bodyPr>
          <a:lstStyle/>
          <a:p>
            <a:pPr algn="ctr"/>
            <a:r>
              <a:rPr lang="pt-BR" sz="4800" dirty="0" err="1"/>
              <a:t>Robust</a:t>
            </a:r>
            <a:r>
              <a:rPr lang="pt-BR" sz="4800" dirty="0"/>
              <a:t> </a:t>
            </a:r>
            <a:r>
              <a:rPr lang="pt-BR" sz="4800" dirty="0" err="1"/>
              <a:t>Decision</a:t>
            </a:r>
            <a:r>
              <a:rPr lang="pt-BR" sz="4800" dirty="0"/>
              <a:t> </a:t>
            </a:r>
            <a:r>
              <a:rPr lang="pt-BR" sz="4800" dirty="0" err="1"/>
              <a:t>Making</a:t>
            </a:r>
            <a:r>
              <a:rPr lang="pt-BR" sz="4800" dirty="0"/>
              <a:t> e Modelagem Exploratória</a:t>
            </a:r>
            <a:endParaRPr lang="pt-BR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/>
          <a:p>
            <a:r>
              <a:rPr lang="pt-BR" dirty="0"/>
              <a:t>Pedro Nascimento de Lima</a:t>
            </a:r>
          </a:p>
          <a:p>
            <a:r>
              <a:rPr lang="pt-BR" sz="1800" i="1" dirty="0"/>
              <a:t>Programa de Pós Graduação em Engenharia de Produção e Sistemas - </a:t>
            </a:r>
            <a:r>
              <a:rPr lang="pt-BR" sz="1800" i="1" dirty="0" err="1"/>
              <a:t>Unisinos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1702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usando isso, e pra quê?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72817"/>
            <a:ext cx="5338936" cy="4248472"/>
          </a:xfrm>
        </p:spPr>
        <p:txBody>
          <a:bodyPr>
            <a:normAutofit/>
          </a:bodyPr>
          <a:lstStyle/>
          <a:p>
            <a:r>
              <a:rPr lang="pt-BR" sz="2400" i="1" dirty="0"/>
              <a:t>Ter ou não ter um seguro nacional contra ataques terroristas? </a:t>
            </a:r>
            <a:r>
              <a:rPr lang="pt-BR" sz="2400" dirty="0"/>
              <a:t>(TRIA) (</a:t>
            </a:r>
            <a:r>
              <a:rPr lang="pt-BR" sz="2400" dirty="0" err="1"/>
              <a:t>Dixon</a:t>
            </a:r>
            <a:r>
              <a:rPr lang="pt-BR" sz="2400" dirty="0"/>
              <a:t> 2007);</a:t>
            </a:r>
          </a:p>
          <a:p>
            <a:r>
              <a:rPr lang="pt-BR" sz="2400" dirty="0"/>
              <a:t>Em que Tecnologias de Armamento o Exército americano deveria Investir? (</a:t>
            </a:r>
            <a:r>
              <a:rPr lang="pt-BR" sz="2400" dirty="0" err="1"/>
              <a:t>Lempert</a:t>
            </a:r>
            <a:r>
              <a:rPr lang="pt-BR" sz="2400" dirty="0"/>
              <a:t> 2016)</a:t>
            </a:r>
          </a:p>
          <a:p>
            <a:r>
              <a:rPr lang="pt-BR" sz="2400" dirty="0"/>
              <a:t>Que estratégia de expansão da capacidade energética é robusta para Israel? (Popper 2009)</a:t>
            </a:r>
          </a:p>
        </p:txBody>
      </p:sp>
      <p:pic>
        <p:nvPicPr>
          <p:cNvPr id="1026" name="Picture 2" descr="Image result for us flag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400" y="1772816"/>
            <a:ext cx="2913560" cy="15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sraeli flag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923" y="3429000"/>
            <a:ext cx="2955541" cy="214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40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usando isso, e pra quê?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772817"/>
            <a:ext cx="5338936" cy="4248472"/>
          </a:xfrm>
        </p:spPr>
        <p:txBody>
          <a:bodyPr>
            <a:normAutofit/>
          </a:bodyPr>
          <a:lstStyle/>
          <a:p>
            <a:r>
              <a:rPr lang="pt-BR" sz="2400" i="1" dirty="0"/>
              <a:t>Como tornar uma cidade do Vietnam Robusta contra enchentes? </a:t>
            </a:r>
            <a:r>
              <a:rPr lang="pt-BR" sz="2400" dirty="0"/>
              <a:t>(</a:t>
            </a:r>
            <a:r>
              <a:rPr lang="pt-BR" sz="2400" dirty="0" err="1"/>
              <a:t>Lempert</a:t>
            </a:r>
            <a:r>
              <a:rPr lang="pt-BR" sz="2400" dirty="0"/>
              <a:t> 2013);</a:t>
            </a:r>
          </a:p>
          <a:p>
            <a:r>
              <a:rPr lang="pt-BR" sz="2400" dirty="0"/>
              <a:t>Como melhorar a Resiliência da Infraestrutura Africana (Energia e Água) à mudanças climáticas? (</a:t>
            </a:r>
            <a:r>
              <a:rPr lang="pt-BR" sz="2400" dirty="0" err="1"/>
              <a:t>Cervigni</a:t>
            </a:r>
            <a:r>
              <a:rPr lang="pt-BR" sz="2400" dirty="0"/>
              <a:t> 2013);</a:t>
            </a:r>
          </a:p>
          <a:p>
            <a:endParaRPr lang="pt-BR" sz="2400" dirty="0"/>
          </a:p>
        </p:txBody>
      </p:sp>
      <p:pic>
        <p:nvPicPr>
          <p:cNvPr id="1026" name="Picture 2" descr="Image result for us flag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400" y="1772816"/>
            <a:ext cx="2913560" cy="15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vietnam flag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843" y="3429000"/>
            <a:ext cx="1495117" cy="112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frica flag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462674"/>
            <a:ext cx="1706015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2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Métodos “</a:t>
            </a:r>
            <a:r>
              <a:rPr lang="pt-BR" dirty="0" err="1"/>
              <a:t>Agree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Assumptions</a:t>
            </a:r>
            <a:r>
              <a:rPr lang="pt-BR" dirty="0"/>
              <a:t>” </a:t>
            </a:r>
            <a:r>
              <a:rPr lang="pt-BR" dirty="0" err="1"/>
              <a:t>vs</a:t>
            </a:r>
            <a:r>
              <a:rPr lang="pt-BR" dirty="0"/>
              <a:t> “</a:t>
            </a:r>
            <a:r>
              <a:rPr lang="pt-BR" dirty="0" err="1"/>
              <a:t>Agree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Decisions</a:t>
            </a:r>
            <a:r>
              <a:rPr lang="pt-BR" dirty="0"/>
              <a:t>”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Concorde em Pressupostos: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1970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Outros Nomes para RDM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Agree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Decisions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</a:t>
            </a:r>
            <a:r>
              <a:rPr lang="pt-BR" dirty="0" err="1"/>
              <a:t>Agree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Assumptions</a:t>
            </a:r>
            <a:r>
              <a:rPr lang="pt-BR" dirty="0"/>
              <a:t> (</a:t>
            </a:r>
            <a:r>
              <a:rPr lang="pt-BR" dirty="0" err="1"/>
              <a:t>Kalhra</a:t>
            </a:r>
            <a:r>
              <a:rPr lang="pt-BR" dirty="0"/>
              <a:t> </a:t>
            </a:r>
          </a:p>
          <a:p>
            <a:r>
              <a:rPr lang="pt-BR" dirty="0" err="1"/>
              <a:t>Context-first</a:t>
            </a:r>
            <a:r>
              <a:rPr lang="pt-BR" dirty="0"/>
              <a:t> </a:t>
            </a:r>
            <a:r>
              <a:rPr lang="pt-BR" dirty="0" err="1"/>
              <a:t>methods</a:t>
            </a:r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66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DIXON, L.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b="1" dirty="0"/>
              <a:t>The federal role in terrorism insurance: evaluating alternatives in an uncertain world</a:t>
            </a:r>
            <a:r>
              <a:rPr lang="en-US" dirty="0"/>
              <a:t>. [</a:t>
            </a:r>
            <a:r>
              <a:rPr lang="en-US" dirty="0" err="1"/>
              <a:t>S.l.</a:t>
            </a:r>
            <a:r>
              <a:rPr lang="en-US" dirty="0"/>
              <a:t>]: [</a:t>
            </a:r>
            <a:r>
              <a:rPr lang="en-US" dirty="0" err="1"/>
              <a:t>s.n</a:t>
            </a:r>
            <a:r>
              <a:rPr lang="en-US" dirty="0"/>
              <a:t>.], 2007.</a:t>
            </a:r>
          </a:p>
          <a:p>
            <a:r>
              <a:rPr lang="en-US" dirty="0"/>
              <a:t>LEMPERT, R. J.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b="1" dirty="0"/>
              <a:t>Defense resource planning under uncertainty: an application of robust decision making to munitions mix planning</a:t>
            </a:r>
            <a:r>
              <a:rPr lang="en-US" dirty="0"/>
              <a:t>. [</a:t>
            </a:r>
            <a:r>
              <a:rPr lang="en-US" dirty="0" err="1"/>
              <a:t>S.l.</a:t>
            </a:r>
            <a:r>
              <a:rPr lang="en-US" dirty="0"/>
              <a:t>]: [</a:t>
            </a:r>
            <a:r>
              <a:rPr lang="en-US" dirty="0" err="1"/>
              <a:t>s.n</a:t>
            </a:r>
            <a:r>
              <a:rPr lang="en-US" dirty="0"/>
              <a:t>.], 2016. </a:t>
            </a:r>
          </a:p>
          <a:p>
            <a:r>
              <a:rPr lang="en-US" dirty="0"/>
              <a:t>POPPER, S. W.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b="1" dirty="0"/>
              <a:t>Natural gas and </a:t>
            </a:r>
            <a:r>
              <a:rPr lang="en-US" b="1" dirty="0" err="1"/>
              <a:t>israel’s</a:t>
            </a:r>
            <a:r>
              <a:rPr lang="en-US" b="1" dirty="0"/>
              <a:t> energy future: near term decisions from a strategic perspective</a:t>
            </a:r>
            <a:r>
              <a:rPr lang="en-US" dirty="0"/>
              <a:t>. [</a:t>
            </a:r>
            <a:r>
              <a:rPr lang="en-US" dirty="0" err="1"/>
              <a:t>S.l.</a:t>
            </a:r>
            <a:r>
              <a:rPr lang="en-US" dirty="0"/>
              <a:t>]: [</a:t>
            </a:r>
            <a:r>
              <a:rPr lang="en-US" dirty="0" err="1"/>
              <a:t>s.n</a:t>
            </a:r>
            <a:r>
              <a:rPr lang="en-US" dirty="0"/>
              <a:t>.], 2009. </a:t>
            </a:r>
          </a:p>
          <a:p>
            <a:r>
              <a:rPr lang="en-US" dirty="0"/>
              <a:t>LEMPERT, R. J. </a:t>
            </a:r>
            <a:r>
              <a:rPr lang="en-US" i="1" dirty="0"/>
              <a:t>et al.</a:t>
            </a:r>
            <a:r>
              <a:rPr lang="en-US" dirty="0"/>
              <a:t> Ensuring robust flood risk management in ho chi </a:t>
            </a:r>
            <a:r>
              <a:rPr lang="en-US" dirty="0" err="1"/>
              <a:t>minh</a:t>
            </a:r>
            <a:r>
              <a:rPr lang="en-US" dirty="0"/>
              <a:t> city. </a:t>
            </a:r>
            <a:r>
              <a:rPr lang="en-US" b="1" dirty="0"/>
              <a:t>World bank</a:t>
            </a:r>
            <a:r>
              <a:rPr lang="en-US" dirty="0"/>
              <a:t>, 2013. </a:t>
            </a:r>
            <a:r>
              <a:rPr lang="en-US" dirty="0" err="1"/>
              <a:t>n.</a:t>
            </a:r>
            <a:r>
              <a:rPr lang="en-US" dirty="0"/>
              <a:t> May, p. 1–63. </a:t>
            </a:r>
          </a:p>
          <a:p>
            <a:r>
              <a:rPr lang="en-US" dirty="0"/>
              <a:t>CERVIGNI, R.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b="1" dirty="0"/>
              <a:t>Enhancing the climate resilience of </a:t>
            </a:r>
            <a:r>
              <a:rPr lang="en-US" b="1" dirty="0" err="1"/>
              <a:t>africa’s</a:t>
            </a:r>
            <a:r>
              <a:rPr lang="en-US" b="1" dirty="0"/>
              <a:t> infrastructure (report)</a:t>
            </a:r>
            <a:r>
              <a:rPr lang="en-US" dirty="0"/>
              <a:t>. [</a:t>
            </a:r>
            <a:r>
              <a:rPr lang="en-US" dirty="0" err="1"/>
              <a:t>S.l.</a:t>
            </a:r>
            <a:r>
              <a:rPr lang="en-US" dirty="0"/>
              <a:t>]: </a:t>
            </a:r>
            <a:r>
              <a:rPr lang="en-US" dirty="0" err="1"/>
              <a:t>THe</a:t>
            </a:r>
            <a:r>
              <a:rPr lang="en-US" dirty="0"/>
              <a:t> World Bank, 2013. V. 53. 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0806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Contribuição Central do RDM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i="1" dirty="0"/>
              <a:t>“O que devemos fazer, considerando nossa expectativa sobre o que deve acontecer no futuro?”</a:t>
            </a:r>
          </a:p>
          <a:p>
            <a:pPr marL="0" indent="0" algn="ctr">
              <a:buNone/>
            </a:pPr>
            <a:endParaRPr lang="pt-BR" i="1" dirty="0"/>
          </a:p>
          <a:p>
            <a:pPr marL="0" indent="0" algn="ctr">
              <a:buNone/>
            </a:pPr>
            <a:r>
              <a:rPr lang="pt-BR" i="1" dirty="0" err="1"/>
              <a:t>Vs</a:t>
            </a:r>
            <a:endParaRPr lang="pt-BR" i="1" dirty="0"/>
          </a:p>
          <a:p>
            <a:pPr marL="0" indent="0" algn="ctr">
              <a:buNone/>
            </a:pPr>
            <a:endParaRPr lang="pt-BR" i="1" dirty="0"/>
          </a:p>
          <a:p>
            <a:pPr marL="0" indent="0" algn="ctr">
              <a:buNone/>
            </a:pPr>
            <a:r>
              <a:rPr lang="pt-BR" i="1" dirty="0"/>
              <a:t>“O que devemos fazer para gerenciar os diversos futuros que podemos encontrar?”</a:t>
            </a:r>
          </a:p>
        </p:txBody>
      </p:sp>
    </p:spTree>
    <p:extLst>
      <p:ext uri="{BB962C8B-B14F-4D97-AF65-F5344CB8AC3E}">
        <p14:creationId xmlns:p14="http://schemas.microsoft.com/office/powerpoint/2010/main" val="1751895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2.DEEP UNCERTAINTY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7796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18363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Níveis de Incerteza: “</a:t>
            </a:r>
            <a:r>
              <a:rPr lang="pt-BR" sz="3600" dirty="0" err="1"/>
              <a:t>Deep</a:t>
            </a:r>
            <a:r>
              <a:rPr lang="pt-BR" sz="3600" dirty="0"/>
              <a:t> </a:t>
            </a:r>
            <a:r>
              <a:rPr lang="pt-BR" sz="3600" dirty="0" err="1"/>
              <a:t>Uncertainty</a:t>
            </a:r>
            <a:r>
              <a:rPr lang="pt-BR" sz="3600" dirty="0"/>
              <a:t>” Enciclopédia de Pesquisa Operacional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888" y="1221159"/>
            <a:ext cx="6612225" cy="447451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21105" y="5673132"/>
            <a:ext cx="85017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Walker, W. E., </a:t>
            </a:r>
            <a:r>
              <a:rPr lang="en-US" sz="1000" dirty="0" err="1"/>
              <a:t>Lempert</a:t>
            </a:r>
            <a:r>
              <a:rPr lang="en-US" sz="1000" dirty="0"/>
              <a:t>, R. J., &amp; </a:t>
            </a:r>
            <a:r>
              <a:rPr lang="en-US" sz="1000" dirty="0" err="1"/>
              <a:t>Kwakkel</a:t>
            </a:r>
            <a:r>
              <a:rPr lang="en-US" sz="1000" dirty="0"/>
              <a:t>, J. H. (2013). Deep Uncertainty. In S. I. </a:t>
            </a:r>
            <a:r>
              <a:rPr lang="en-US" sz="1000" dirty="0" err="1"/>
              <a:t>Gass</a:t>
            </a:r>
            <a:r>
              <a:rPr lang="en-US" sz="1000" dirty="0"/>
              <a:t> &amp; M. C. Fu (Eds.), Encyclopedia of Operations Research and Management Science (pp. 395–402). Boston, MA: Springer US. http://doi.org/10.1007/978-1-4419-1153-7_1140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51086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Uncertainty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556992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“Situação na qual tomadores de decisão não sabem ou não concordam sobre i) o modelo que relaciona ações à consequências; </a:t>
            </a:r>
            <a:r>
              <a:rPr lang="pt-BR" dirty="0" err="1"/>
              <a:t>ii</a:t>
            </a:r>
            <a:r>
              <a:rPr lang="pt-BR" dirty="0"/>
              <a:t>) as probabilidades dos inputs dos modelos, ou </a:t>
            </a:r>
            <a:r>
              <a:rPr lang="pt-BR" dirty="0" err="1"/>
              <a:t>iii</a:t>
            </a:r>
            <a:r>
              <a:rPr lang="pt-BR" dirty="0"/>
              <a:t>) a função que classifica a “</a:t>
            </a:r>
            <a:r>
              <a:rPr lang="pt-BR" dirty="0" err="1"/>
              <a:t>desejabilidade</a:t>
            </a:r>
            <a:r>
              <a:rPr lang="pt-BR" dirty="0"/>
              <a:t>” das consequências”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323528" y="4878090"/>
            <a:ext cx="83632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Lempert</a:t>
            </a:r>
            <a:r>
              <a:rPr lang="en-US" dirty="0"/>
              <a:t>, R. J., Groves, D. G., Popper, S. W., &amp; </a:t>
            </a:r>
            <a:r>
              <a:rPr lang="en-US" dirty="0" err="1"/>
              <a:t>Bankes</a:t>
            </a:r>
            <a:r>
              <a:rPr lang="en-US" dirty="0"/>
              <a:t>, S. C. (2006). A General, Analytic Method for Generating Robust Strategies and Narrative Scenarios. Management Science, 52(4), 514–528. http://doi.org/10.1287/mnsc.1050.0472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4001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487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Uncertainty</a:t>
            </a:r>
            <a:br>
              <a:rPr lang="pt-BR" dirty="0"/>
            </a:br>
            <a:r>
              <a:rPr lang="pt-BR" sz="2700" dirty="0"/>
              <a:t>Característica essencial dos problemas endereçados pela RDM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57200" y="558924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4800" indent="-304800"/>
            <a:r>
              <a:rPr lang="en-US" sz="1050" dirty="0"/>
              <a:t>http://www.evolvinglogic.com/el_technology_box.html</a:t>
            </a:r>
            <a:endParaRPr lang="en-US" sz="1050" dirty="0">
              <a:effectLst/>
            </a:endParaRPr>
          </a:p>
        </p:txBody>
      </p:sp>
      <p:pic>
        <p:nvPicPr>
          <p:cNvPr id="1026" name="Picture 2" descr="http://www.evolvinglogic.com/images/el_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223967"/>
            <a:ext cx="5474494" cy="289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251520" y="2100725"/>
            <a:ext cx="3024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Quando a incerteza está bem caracterizada, use a abordagem “prever e agir”;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Quando existe alto grau de incerteza, porém poucas alternativas a avaliar, use o planejamento de cenários;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Quando a complexidade, incerteza e oportunidades são numerosas, use o RDM.</a:t>
            </a:r>
          </a:p>
        </p:txBody>
      </p:sp>
    </p:spTree>
    <p:extLst>
      <p:ext uri="{BB962C8B-B14F-4D97-AF65-F5344CB8AC3E}">
        <p14:creationId xmlns:p14="http://schemas.microsoft.com/office/powerpoint/2010/main" val="15971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da Apresentação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 Problema: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RDM – “Como é Apresentado”?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Uncertainty</a:t>
            </a:r>
            <a:r>
              <a:rPr lang="pt-BR" dirty="0"/>
              <a:t> : A Questão a Ser Tratada;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Modelagem Exploratória </a:t>
            </a:r>
            <a:r>
              <a:rPr lang="pt-BR" dirty="0" err="1"/>
              <a:t>vs</a:t>
            </a:r>
            <a:r>
              <a:rPr lang="pt-BR" dirty="0"/>
              <a:t> Modelagem Consolidativa e </a:t>
            </a:r>
            <a:r>
              <a:rPr lang="pt-BR" dirty="0" err="1"/>
              <a:t>Predict-Then-Act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RDM;</a:t>
            </a:r>
          </a:p>
          <a:p>
            <a:r>
              <a:rPr lang="pt-BR" dirty="0"/>
              <a:t>RDM como Solução: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O Conteúdo do RDM;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dirty="0"/>
              <a:t>Exemplo de Aplicação.</a:t>
            </a:r>
          </a:p>
          <a:p>
            <a:r>
              <a:rPr lang="pt-BR" dirty="0"/>
              <a:t>Minha Dissertação.</a:t>
            </a:r>
          </a:p>
        </p:txBody>
      </p:sp>
    </p:spTree>
    <p:extLst>
      <p:ext uri="{BB962C8B-B14F-4D97-AF65-F5344CB8AC3E}">
        <p14:creationId xmlns:p14="http://schemas.microsoft.com/office/powerpoint/2010/main" val="3589470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3.Modelagem consolidativa </a:t>
            </a:r>
            <a:br>
              <a:rPr lang="pt-BR" dirty="0"/>
            </a:br>
            <a:r>
              <a:rPr lang="pt-BR" dirty="0" err="1"/>
              <a:t>vs</a:t>
            </a:r>
            <a:r>
              <a:rPr lang="pt-BR" dirty="0"/>
              <a:t> exploratória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6770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Consolidativa </a:t>
            </a:r>
            <a:r>
              <a:rPr lang="pt-BR" dirty="0" err="1"/>
              <a:t>vs</a:t>
            </a:r>
            <a:r>
              <a:rPr lang="pt-BR" dirty="0"/>
              <a:t> Modelagem Exploratória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23928" y="1600200"/>
            <a:ext cx="4762872" cy="4525963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Consequências ruins acontecem quando se usa uma abordagem consolidativa em situações de incerteza;</a:t>
            </a:r>
          </a:p>
          <a:p>
            <a:r>
              <a:rPr lang="pt-BR" dirty="0"/>
              <a:t>Modelos não validáveis experimentalmente</a:t>
            </a:r>
          </a:p>
          <a:p>
            <a:r>
              <a:rPr lang="pt-BR" dirty="0"/>
              <a:t>“O Problema: Fingir fazer o que não pode ser feito”.</a:t>
            </a:r>
          </a:p>
          <a:p>
            <a:r>
              <a:rPr lang="pt-BR" dirty="0"/>
              <a:t>Esforços de modelagem tipicamente vão mal quando envolvem modelos que </a:t>
            </a:r>
            <a:r>
              <a:rPr lang="pt-BR" b="1" dirty="0"/>
              <a:t>não podem ser experimentalmente validados</a:t>
            </a:r>
            <a:r>
              <a:rPr lang="pt-BR" dirty="0"/>
              <a:t>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1" y="1616299"/>
            <a:ext cx="3401128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0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Consolidativa </a:t>
            </a:r>
            <a:r>
              <a:rPr lang="pt-BR" dirty="0" err="1"/>
              <a:t>vs</a:t>
            </a:r>
            <a:r>
              <a:rPr lang="pt-BR" dirty="0"/>
              <a:t> Modelagem Exploratória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23928" y="1600200"/>
            <a:ext cx="4762872" cy="4525963"/>
          </a:xfrm>
        </p:spPr>
        <p:txBody>
          <a:bodyPr>
            <a:normAutofit fontScale="92500"/>
          </a:bodyPr>
          <a:lstStyle/>
          <a:p>
            <a:r>
              <a:rPr lang="pt-BR" dirty="0"/>
              <a:t>Discute “Modelagem Consolidativa” </a:t>
            </a:r>
            <a:r>
              <a:rPr lang="pt-BR" dirty="0" err="1"/>
              <a:t>vs</a:t>
            </a:r>
            <a:r>
              <a:rPr lang="pt-BR" dirty="0"/>
              <a:t> “Modelagem Exploratória”;</a:t>
            </a:r>
          </a:p>
          <a:p>
            <a:r>
              <a:rPr lang="pt-BR" dirty="0"/>
              <a:t>Discute o uso inapropriado da modelagem consolidativa em situações onde não se pode validar o modelo experimentalmente.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21" y="1616299"/>
            <a:ext cx="3401128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29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Consolidativa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Quando existe conhecimento adequado sobre as características do sistema e suas condições iniciais, um modelo consolidando este conhecimento pode predizer o comportamento do sistema de modo confiável o suficiente para ser usado sobre o </a:t>
            </a:r>
          </a:p>
        </p:txBody>
      </p:sp>
    </p:spTree>
    <p:extLst>
      <p:ext uri="{BB962C8B-B14F-4D97-AF65-F5344CB8AC3E}">
        <p14:creationId xmlns:p14="http://schemas.microsoft.com/office/powerpoint/2010/main" val="68896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Modelagem Consolidativa </a:t>
            </a:r>
            <a:r>
              <a:rPr lang="pt-BR" dirty="0" err="1"/>
              <a:t>vs</a:t>
            </a:r>
            <a:r>
              <a:rPr lang="pt-BR" dirty="0"/>
              <a:t> Modelagem Exploratória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855577"/>
              </p:ext>
            </p:extLst>
          </p:nvPr>
        </p:nvGraphicFramePr>
        <p:xfrm>
          <a:off x="457200" y="1600200"/>
          <a:ext cx="8229600" cy="743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700894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5383875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91628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Característica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Modelagem Consolidativa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Modelagem Exploratória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372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Propósito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Predizer o comportamento do sistema dadas</a:t>
                      </a:r>
                      <a:r>
                        <a:rPr lang="pt-BR" baseline="0" dirty="0"/>
                        <a:t> algumas condições iniciais.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Avaliar consequências</a:t>
                      </a:r>
                      <a:r>
                        <a:rPr lang="pt-BR" baseline="0" dirty="0"/>
                        <a:t> de decisões em uma ampla gama de possíveis futuros.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046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Exemplo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Modelagem de</a:t>
                      </a:r>
                      <a:r>
                        <a:rPr lang="pt-BR" baseline="0" dirty="0"/>
                        <a:t> um sistema de produção por simulação discreta, ou dinâmica.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Avaliação de políticas públicas em “n” combinações de cenários.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79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Validação Experimental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Deve ser possível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Pode ser impossível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33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Predizer o comportamento do 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Aprender ou Explorar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013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Conhecimento sobre o</a:t>
                      </a:r>
                      <a:r>
                        <a:rPr lang="pt-BR" baseline="0" dirty="0"/>
                        <a:t> sistema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Suficiente para compor um 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Adequado para sugerir</a:t>
                      </a:r>
                      <a:r>
                        <a:rPr lang="pt-BR" baseline="0" dirty="0"/>
                        <a:t> diversos modelos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310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Estratégia Analítica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1) Formular,</a:t>
                      </a:r>
                      <a:r>
                        <a:rPr lang="pt-BR" baseline="0" dirty="0"/>
                        <a:t> 2 )validar o modelo; 3) rodar casos; 4) testar sensibilidade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1) Explorar Estratégias e Incertezas; 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12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Ferramentas Disponíveis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aseline="0" dirty="0"/>
                        <a:t>Otimização, Simulação Discreta, Modelos de Regressão,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RDM, e 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910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Papel do 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aseline="0" dirty="0"/>
                        <a:t>Substituto ou imagem do sistema 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Gerador de Cenários Plausíveis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65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Ênfase</a:t>
                      </a:r>
                      <a:r>
                        <a:rPr lang="pt-BR" baseline="0" dirty="0"/>
                        <a:t> do projeto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aseline="0" dirty="0"/>
                        <a:t>Construir o Modelo (B 93)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14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Prever o Futuro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aseline="0" dirty="0"/>
                        <a:t>É possível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 é Possível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7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Nível de Incerteza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aseline="0" dirty="0"/>
                        <a:t>1, 2, 3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 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18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063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Erros comuns da Modelagem Consolidativa no Ambiente errado...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Não é possível validar o modelo, logo...</a:t>
            </a:r>
          </a:p>
          <a:p>
            <a:r>
              <a:rPr lang="pt-BR" sz="2800" dirty="0"/>
              <a:t>É difícil avaliar a sua qualidade, logo...</a:t>
            </a:r>
          </a:p>
          <a:p>
            <a:r>
              <a:rPr lang="pt-BR" sz="2800" dirty="0"/>
              <a:t>Busca-se adicionar qualidade aumentando a complexidade e detalhes do modelo, logo...</a:t>
            </a:r>
          </a:p>
          <a:p>
            <a:r>
              <a:rPr lang="pt-BR" sz="2800" dirty="0"/>
              <a:t>O Modelo cresce e fica intratável....</a:t>
            </a:r>
          </a:p>
          <a:p>
            <a:r>
              <a:rPr lang="pt-BR" sz="2800" dirty="0"/>
              <a:t>Por ser muito grande, o modelo fica difícil de manter e atualizar, logo...</a:t>
            </a:r>
          </a:p>
          <a:p>
            <a:r>
              <a:rPr lang="pt-BR" sz="2800" dirty="0"/>
              <a:t>O Modelo é abandonado;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96771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Diante desta Situação, possíveis alternativas são...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Abandonar completamente os Modelos.</a:t>
            </a:r>
          </a:p>
          <a:p>
            <a:pPr lvl="1"/>
            <a:r>
              <a:rPr lang="pt-BR" dirty="0"/>
              <a:t>Consequência: Pouca possibilidade de ter uma resposta objetiva.</a:t>
            </a:r>
          </a:p>
          <a:p>
            <a:r>
              <a:rPr lang="pt-BR" dirty="0"/>
              <a:t>Usar os Modelos apenas para Aprendizagem:</a:t>
            </a:r>
          </a:p>
          <a:p>
            <a:pPr lvl="1"/>
            <a:r>
              <a:rPr lang="pt-BR" dirty="0"/>
              <a:t>Consequência: Não tem </a:t>
            </a:r>
          </a:p>
        </p:txBody>
      </p:sp>
    </p:spTree>
    <p:extLst>
      <p:ext uri="{BB962C8B-B14F-4D97-AF65-F5344CB8AC3E}">
        <p14:creationId xmlns:p14="http://schemas.microsoft.com/office/powerpoint/2010/main" val="1950267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Modelagem </a:t>
            </a:r>
            <a:r>
              <a:rPr lang="pt-BR" sz="3200" b="1" dirty="0"/>
              <a:t>Consolidativa</a:t>
            </a:r>
            <a:r>
              <a:rPr lang="pt-BR" sz="3200" dirty="0"/>
              <a:t> </a:t>
            </a:r>
            <a:r>
              <a:rPr lang="pt-BR" sz="3200" dirty="0" err="1"/>
              <a:t>vs</a:t>
            </a:r>
            <a:r>
              <a:rPr lang="pt-BR" sz="3200" dirty="0"/>
              <a:t> </a:t>
            </a:r>
            <a:r>
              <a:rPr lang="pt-BR" sz="3200" b="1" dirty="0"/>
              <a:t>Exploratória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7504" y="566124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Bankes</a:t>
            </a:r>
            <a:r>
              <a:rPr lang="pt-BR" dirty="0"/>
              <a:t> (1993)</a:t>
            </a:r>
          </a:p>
        </p:txBody>
      </p:sp>
      <p:pic>
        <p:nvPicPr>
          <p:cNvPr id="2050" name="Picture 2" descr="Image result for crystal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1" y="2060848"/>
            <a:ext cx="2433133" cy="271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utterfly eff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1113"/>
            <a:ext cx="1756541" cy="25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755576" y="4941168"/>
            <a:ext cx="32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“Crie um modelo para dizer como o mundo será”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148064" y="4941168"/>
            <a:ext cx="32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“Crie um modelo para dizer como o mundo seria se...”</a:t>
            </a:r>
          </a:p>
        </p:txBody>
      </p:sp>
      <p:pic>
        <p:nvPicPr>
          <p:cNvPr id="2054" name="Picture 6" descr="Image result for time mach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625364"/>
            <a:ext cx="2407901" cy="160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570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Modelagem </a:t>
            </a:r>
            <a:r>
              <a:rPr lang="pt-BR" sz="3200" b="1" dirty="0"/>
              <a:t>Consolidativa</a:t>
            </a:r>
            <a:r>
              <a:rPr lang="pt-BR" sz="3200" dirty="0"/>
              <a:t> </a:t>
            </a:r>
            <a:r>
              <a:rPr lang="pt-BR" sz="3200" dirty="0" err="1"/>
              <a:t>vs</a:t>
            </a:r>
            <a:r>
              <a:rPr lang="pt-BR" sz="3200" dirty="0"/>
              <a:t> </a:t>
            </a:r>
            <a:r>
              <a:rPr lang="pt-BR" sz="3200" b="1" dirty="0"/>
              <a:t>Exploratória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7504" y="566124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Bankes</a:t>
            </a:r>
            <a:r>
              <a:rPr lang="pt-BR" dirty="0"/>
              <a:t> (1993)</a:t>
            </a:r>
          </a:p>
        </p:txBody>
      </p:sp>
      <p:pic>
        <p:nvPicPr>
          <p:cNvPr id="2050" name="Picture 2" descr="Image result for crystal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1" y="2060848"/>
            <a:ext cx="2433133" cy="271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utterfly eff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31113"/>
            <a:ext cx="1756541" cy="25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755576" y="4941168"/>
            <a:ext cx="32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“Crie um modelo para dizer como o mundo será”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148064" y="4941168"/>
            <a:ext cx="32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“Crie um modelo para dizer como o mundo seria se...”</a:t>
            </a:r>
          </a:p>
        </p:txBody>
      </p:sp>
      <p:pic>
        <p:nvPicPr>
          <p:cNvPr id="2054" name="Picture 6" descr="Image result for time mach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625364"/>
            <a:ext cx="2407901" cy="160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3152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Modelagem </a:t>
            </a:r>
            <a:r>
              <a:rPr lang="pt-BR" sz="3200" b="1" dirty="0"/>
              <a:t>Consolidativa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7504" y="566124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Bankes</a:t>
            </a:r>
            <a:r>
              <a:rPr lang="pt-BR" dirty="0"/>
              <a:t> (1993)</a:t>
            </a:r>
          </a:p>
        </p:txBody>
      </p:sp>
      <p:pic>
        <p:nvPicPr>
          <p:cNvPr id="2050" name="Picture 2" descr="Image result for crystal 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61" y="2060848"/>
            <a:ext cx="2433133" cy="271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564178" y="4788793"/>
            <a:ext cx="40078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“Crie um modelo para dizer como o mundo provavelmente será”</a:t>
            </a:r>
          </a:p>
          <a:p>
            <a:r>
              <a:rPr lang="pt-BR" dirty="0"/>
              <a:t>Modelo – representação da realidade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788024" y="1960745"/>
            <a:ext cx="3600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Consolide seu conhecimento em um modelo;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Assuma pressupostos;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Se não puder validar seu modelo, pelo menos deixe-o mais detalhado (partindo do pressuposto que isso o fará mais “válido”);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Forme um modelo que melhor explique o que vai acontecer.</a:t>
            </a:r>
          </a:p>
        </p:txBody>
      </p:sp>
    </p:spTree>
    <p:extLst>
      <p:ext uri="{BB962C8B-B14F-4D97-AF65-F5344CB8AC3E}">
        <p14:creationId xmlns:p14="http://schemas.microsoft.com/office/powerpoint/2010/main" val="71663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RDM – UMA INTRODUÇÃO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868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Modelagem </a:t>
            </a:r>
            <a:r>
              <a:rPr lang="pt-BR" sz="3200" b="1" dirty="0"/>
              <a:t>Exploratória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7504" y="566124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Bankes</a:t>
            </a:r>
            <a:r>
              <a:rPr lang="pt-BR" dirty="0"/>
              <a:t> (1993)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788024" y="1406862"/>
            <a:ext cx="41044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1" dirty="0"/>
              <a:t>Explore</a:t>
            </a:r>
            <a:r>
              <a:rPr lang="pt-BR" sz="2400" dirty="0"/>
              <a:t> Incertezas (tanto paramétricas quanto estruturais) (ao invés de assumir pressupostos sobre as incertezas,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Explore sistematicamente centenas ou milhares de cenários </a:t>
            </a:r>
            <a:r>
              <a:rPr lang="pt-BR" sz="2400" i="1" dirty="0"/>
              <a:t>plausíveis</a:t>
            </a:r>
            <a:r>
              <a:rPr lang="pt-BR" sz="2400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Pense no modelo como um estimador de consequências de suas estratégias nestes cenários.</a:t>
            </a:r>
          </a:p>
        </p:txBody>
      </p:sp>
      <p:pic>
        <p:nvPicPr>
          <p:cNvPr id="7" name="Picture 4" descr="Image result for butterfly eff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7" y="2131113"/>
            <a:ext cx="1756541" cy="25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67186" y="4751743"/>
            <a:ext cx="4852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“Não crie </a:t>
            </a:r>
            <a:r>
              <a:rPr lang="pt-BR" b="1" i="1" dirty="0"/>
              <a:t>um modelo, </a:t>
            </a:r>
            <a:r>
              <a:rPr lang="pt-BR" dirty="0"/>
              <a:t>crie um </a:t>
            </a:r>
            <a:r>
              <a:rPr lang="pt-BR" b="1" dirty="0"/>
              <a:t>gerador de cenários</a:t>
            </a:r>
            <a:r>
              <a:rPr lang="pt-BR" dirty="0"/>
              <a:t>”</a:t>
            </a:r>
          </a:p>
          <a:p>
            <a:r>
              <a:rPr lang="pt-BR" dirty="0"/>
              <a:t>Modelo – Mapeia pressupostos a consequências</a:t>
            </a:r>
          </a:p>
        </p:txBody>
      </p:sp>
      <p:pic>
        <p:nvPicPr>
          <p:cNvPr id="10" name="Picture 6" descr="Image result for time mach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33" y="2625364"/>
            <a:ext cx="2407901" cy="160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48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50105"/>
          </a:xfrm>
        </p:spPr>
        <p:txBody>
          <a:bodyPr>
            <a:normAutofit/>
          </a:bodyPr>
          <a:lstStyle/>
          <a:p>
            <a:r>
              <a:rPr lang="pt-BR" dirty="0"/>
              <a:t>Um Novo Paradigma?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977" y="1124744"/>
            <a:ext cx="5686046" cy="452596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6969" y="5650707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dirty="0" err="1"/>
              <a:t>Malekpour</a:t>
            </a:r>
            <a:r>
              <a:rPr lang="en-US" dirty="0"/>
              <a:t>, S., de </a:t>
            </a:r>
            <a:r>
              <a:rPr lang="en-US" dirty="0" err="1"/>
              <a:t>Haan</a:t>
            </a:r>
            <a:r>
              <a:rPr lang="en-US" dirty="0"/>
              <a:t>, F. J., &amp; Brown, R. R. (2016).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734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usar o RDM?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99486" y="3550320"/>
            <a:ext cx="1805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Incerteza “Profunda”?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567093" y="3087248"/>
            <a:ext cx="1805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Complexa ?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3567093" y="4360696"/>
            <a:ext cx="234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Abordagens “Predizer-e-Agir”</a:t>
            </a:r>
          </a:p>
        </p:txBody>
      </p:sp>
      <p:cxnSp>
        <p:nvCxnSpPr>
          <p:cNvPr id="12" name="Conector de Seta Reta 11"/>
          <p:cNvCxnSpPr>
            <a:stCxn id="10" idx="3"/>
            <a:endCxn id="16" idx="1"/>
          </p:cNvCxnSpPr>
          <p:nvPr/>
        </p:nvCxnSpPr>
        <p:spPr>
          <a:xfrm>
            <a:off x="2405174" y="3842708"/>
            <a:ext cx="1161919" cy="8103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stCxn id="10" idx="3"/>
            <a:endCxn id="15" idx="1"/>
          </p:cNvCxnSpPr>
          <p:nvPr/>
        </p:nvCxnSpPr>
        <p:spPr>
          <a:xfrm flipV="1">
            <a:off x="2405174" y="3256525"/>
            <a:ext cx="1161919" cy="586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/>
          <p:cNvSpPr txBox="1"/>
          <p:nvPr/>
        </p:nvSpPr>
        <p:spPr>
          <a:xfrm>
            <a:off x="6197119" y="2276871"/>
            <a:ext cx="234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Robust Decision Making - RDM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6197119" y="3550320"/>
            <a:ext cx="234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Planejamento por Cenários</a:t>
            </a:r>
          </a:p>
        </p:txBody>
      </p:sp>
      <p:cxnSp>
        <p:nvCxnSpPr>
          <p:cNvPr id="27" name="Conector de Seta Reta 26"/>
          <p:cNvCxnSpPr>
            <a:stCxn id="15" idx="3"/>
            <a:endCxn id="26" idx="1"/>
          </p:cNvCxnSpPr>
          <p:nvPr/>
        </p:nvCxnSpPr>
        <p:spPr>
          <a:xfrm>
            <a:off x="5372781" y="3256525"/>
            <a:ext cx="824338" cy="5861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stCxn id="15" idx="3"/>
            <a:endCxn id="25" idx="1"/>
          </p:cNvCxnSpPr>
          <p:nvPr/>
        </p:nvCxnSpPr>
        <p:spPr>
          <a:xfrm flipV="1">
            <a:off x="5372781" y="2569259"/>
            <a:ext cx="824338" cy="6872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/>
          <p:cNvSpPr txBox="1"/>
          <p:nvPr/>
        </p:nvSpPr>
        <p:spPr>
          <a:xfrm rot="19944794">
            <a:off x="2412463" y="3226451"/>
            <a:ext cx="90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sp>
        <p:nvSpPr>
          <p:cNvPr id="38" name="CaixaDeTexto 37"/>
          <p:cNvSpPr txBox="1"/>
          <p:nvPr/>
        </p:nvSpPr>
        <p:spPr>
          <a:xfrm rot="2098675">
            <a:off x="2412462" y="4250686"/>
            <a:ext cx="90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sp>
        <p:nvSpPr>
          <p:cNvPr id="39" name="CaixaDeTexto 38"/>
          <p:cNvSpPr txBox="1"/>
          <p:nvPr/>
        </p:nvSpPr>
        <p:spPr>
          <a:xfrm rot="19236314">
            <a:off x="5175692" y="2612341"/>
            <a:ext cx="90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Sim</a:t>
            </a:r>
          </a:p>
        </p:txBody>
      </p:sp>
      <p:sp>
        <p:nvSpPr>
          <p:cNvPr id="40" name="CaixaDeTexto 39"/>
          <p:cNvSpPr txBox="1"/>
          <p:nvPr/>
        </p:nvSpPr>
        <p:spPr>
          <a:xfrm rot="2109470">
            <a:off x="5166341" y="3508497"/>
            <a:ext cx="90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457200" y="4945471"/>
            <a:ext cx="7859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pt-BR" sz="1600" dirty="0" err="1"/>
              <a:t>Lempert</a:t>
            </a:r>
            <a:r>
              <a:rPr lang="pt-BR" sz="1600" dirty="0"/>
              <a:t>, R. J., </a:t>
            </a:r>
            <a:r>
              <a:rPr lang="pt-BR" sz="1600" dirty="0" err="1"/>
              <a:t>Kalra</a:t>
            </a:r>
            <a:r>
              <a:rPr lang="pt-BR" sz="1600" dirty="0"/>
              <a:t>, N., </a:t>
            </a:r>
            <a:r>
              <a:rPr lang="pt-BR" sz="1600" dirty="0" err="1"/>
              <a:t>Peyraud</a:t>
            </a:r>
            <a:r>
              <a:rPr lang="pt-BR" sz="1600" dirty="0"/>
              <a:t>, S., Mao, Z., </a:t>
            </a:r>
            <a:r>
              <a:rPr lang="pt-BR" sz="1600" dirty="0" err="1"/>
              <a:t>Tan</a:t>
            </a:r>
            <a:r>
              <a:rPr lang="pt-BR" sz="1600" dirty="0"/>
              <a:t>, S. B., </a:t>
            </a:r>
            <a:r>
              <a:rPr lang="pt-BR" sz="1600" dirty="0" err="1"/>
              <a:t>Cira</a:t>
            </a:r>
            <a:r>
              <a:rPr lang="pt-BR" sz="1600" dirty="0"/>
              <a:t>, D., &amp; </a:t>
            </a:r>
            <a:r>
              <a:rPr lang="pt-BR" sz="1600" dirty="0" err="1"/>
              <a:t>Lotsch</a:t>
            </a:r>
            <a:r>
              <a:rPr lang="pt-BR" sz="1600" dirty="0"/>
              <a:t>, A. (2013). </a:t>
            </a:r>
            <a:r>
              <a:rPr lang="pt-BR" sz="1600" dirty="0" err="1"/>
              <a:t>Ensuring</a:t>
            </a:r>
            <a:r>
              <a:rPr lang="pt-BR" sz="1600" dirty="0"/>
              <a:t> Robust </a:t>
            </a:r>
            <a:r>
              <a:rPr lang="pt-BR" sz="1600" dirty="0" err="1"/>
              <a:t>Flood</a:t>
            </a:r>
            <a:r>
              <a:rPr lang="pt-BR" sz="1600" dirty="0"/>
              <a:t> </a:t>
            </a:r>
            <a:r>
              <a:rPr lang="pt-BR" sz="1600" dirty="0" err="1"/>
              <a:t>Risk</a:t>
            </a:r>
            <a:r>
              <a:rPr lang="pt-BR" sz="1600" dirty="0"/>
              <a:t> Management in Ho Chi Minh City. </a:t>
            </a:r>
            <a:r>
              <a:rPr lang="pt-BR" sz="1600" i="1" dirty="0"/>
              <a:t>World Bank</a:t>
            </a:r>
            <a:r>
              <a:rPr lang="pt-BR" sz="1600" dirty="0"/>
              <a:t>, (May), 1–63. http://doi.org/10.1596/1813-9450-6465</a:t>
            </a:r>
            <a:endParaRPr lang="pt-BR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51506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Quando usar o RDM?</a:t>
            </a:r>
          </a:p>
        </p:txBody>
      </p:sp>
      <p:grpSp>
        <p:nvGrpSpPr>
          <p:cNvPr id="57" name="Agrupar 56"/>
          <p:cNvGrpSpPr/>
          <p:nvPr/>
        </p:nvGrpSpPr>
        <p:grpSpPr>
          <a:xfrm>
            <a:off x="959271" y="1603056"/>
            <a:ext cx="7225457" cy="3644869"/>
            <a:chOff x="903318" y="1616878"/>
            <a:chExt cx="7225457" cy="3644869"/>
          </a:xfrm>
        </p:grpSpPr>
        <p:sp>
          <p:nvSpPr>
            <p:cNvPr id="19" name="Retângulo 18"/>
            <p:cNvSpPr/>
            <p:nvPr/>
          </p:nvSpPr>
          <p:spPr>
            <a:xfrm>
              <a:off x="3779912" y="1988840"/>
              <a:ext cx="2592288" cy="22322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reto 23"/>
            <p:cNvCxnSpPr/>
            <p:nvPr/>
          </p:nvCxnSpPr>
          <p:spPr>
            <a:xfrm flipV="1">
              <a:off x="5004792" y="4220344"/>
              <a:ext cx="1368152" cy="5040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 flipV="1">
              <a:off x="2426618" y="4220344"/>
              <a:ext cx="1368152" cy="5040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Fluxograma: Dados 8"/>
            <p:cNvSpPr/>
            <p:nvPr/>
          </p:nvSpPr>
          <p:spPr>
            <a:xfrm rot="9923425">
              <a:off x="2535236" y="2203009"/>
              <a:ext cx="3069379" cy="2296059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818"/>
                <a:gd name="connsiteY0" fmla="*/ 10000 h 10000"/>
                <a:gd name="connsiteX1" fmla="*/ 2000 w 9818"/>
                <a:gd name="connsiteY1" fmla="*/ 0 h 10000"/>
                <a:gd name="connsiteX2" fmla="*/ 9818 w 9818"/>
                <a:gd name="connsiteY2" fmla="*/ 348 h 10000"/>
                <a:gd name="connsiteX3" fmla="*/ 8000 w 9818"/>
                <a:gd name="connsiteY3" fmla="*/ 10000 h 10000"/>
                <a:gd name="connsiteX4" fmla="*/ 0 w 9818"/>
                <a:gd name="connsiteY4" fmla="*/ 10000 h 10000"/>
                <a:gd name="connsiteX0" fmla="*/ 0 w 10000"/>
                <a:gd name="connsiteY0" fmla="*/ 10129 h 10129"/>
                <a:gd name="connsiteX1" fmla="*/ 1601 w 10000"/>
                <a:gd name="connsiteY1" fmla="*/ 0 h 10129"/>
                <a:gd name="connsiteX2" fmla="*/ 10000 w 10000"/>
                <a:gd name="connsiteY2" fmla="*/ 477 h 10129"/>
                <a:gd name="connsiteX3" fmla="*/ 8148 w 10000"/>
                <a:gd name="connsiteY3" fmla="*/ 10129 h 10129"/>
                <a:gd name="connsiteX4" fmla="*/ 0 w 10000"/>
                <a:gd name="connsiteY4" fmla="*/ 10129 h 10129"/>
                <a:gd name="connsiteX0" fmla="*/ 0 w 10334"/>
                <a:gd name="connsiteY0" fmla="*/ 10038 h 10129"/>
                <a:gd name="connsiteX1" fmla="*/ 1935 w 10334"/>
                <a:gd name="connsiteY1" fmla="*/ 0 h 10129"/>
                <a:gd name="connsiteX2" fmla="*/ 10334 w 10334"/>
                <a:gd name="connsiteY2" fmla="*/ 477 h 10129"/>
                <a:gd name="connsiteX3" fmla="*/ 8482 w 10334"/>
                <a:gd name="connsiteY3" fmla="*/ 10129 h 10129"/>
                <a:gd name="connsiteX4" fmla="*/ 0 w 10334"/>
                <a:gd name="connsiteY4" fmla="*/ 10038 h 10129"/>
                <a:gd name="connsiteX0" fmla="*/ 0 w 10334"/>
                <a:gd name="connsiteY0" fmla="*/ 10038 h 10691"/>
                <a:gd name="connsiteX1" fmla="*/ 1935 w 10334"/>
                <a:gd name="connsiteY1" fmla="*/ 0 h 10691"/>
                <a:gd name="connsiteX2" fmla="*/ 10334 w 10334"/>
                <a:gd name="connsiteY2" fmla="*/ 477 h 10691"/>
                <a:gd name="connsiteX3" fmla="*/ 8421 w 10334"/>
                <a:gd name="connsiteY3" fmla="*/ 10691 h 10691"/>
                <a:gd name="connsiteX4" fmla="*/ 0 w 10334"/>
                <a:gd name="connsiteY4" fmla="*/ 10038 h 10691"/>
                <a:gd name="connsiteX0" fmla="*/ 0 w 10320"/>
                <a:gd name="connsiteY0" fmla="*/ 10038 h 10691"/>
                <a:gd name="connsiteX1" fmla="*/ 1935 w 10320"/>
                <a:gd name="connsiteY1" fmla="*/ 0 h 10691"/>
                <a:gd name="connsiteX2" fmla="*/ 10320 w 10320"/>
                <a:gd name="connsiteY2" fmla="*/ 553 h 10691"/>
                <a:gd name="connsiteX3" fmla="*/ 8421 w 10320"/>
                <a:gd name="connsiteY3" fmla="*/ 10691 h 10691"/>
                <a:gd name="connsiteX4" fmla="*/ 0 w 10320"/>
                <a:gd name="connsiteY4" fmla="*/ 10038 h 10691"/>
                <a:gd name="connsiteX0" fmla="*/ 0 w 10312"/>
                <a:gd name="connsiteY0" fmla="*/ 9995 h 10691"/>
                <a:gd name="connsiteX1" fmla="*/ 1927 w 10312"/>
                <a:gd name="connsiteY1" fmla="*/ 0 h 10691"/>
                <a:gd name="connsiteX2" fmla="*/ 10312 w 10312"/>
                <a:gd name="connsiteY2" fmla="*/ 553 h 10691"/>
                <a:gd name="connsiteX3" fmla="*/ 8413 w 10312"/>
                <a:gd name="connsiteY3" fmla="*/ 10691 h 10691"/>
                <a:gd name="connsiteX4" fmla="*/ 0 w 10312"/>
                <a:gd name="connsiteY4" fmla="*/ 9995 h 10691"/>
                <a:gd name="connsiteX0" fmla="*/ 0 w 10312"/>
                <a:gd name="connsiteY0" fmla="*/ 10067 h 10763"/>
                <a:gd name="connsiteX1" fmla="*/ 1940 w 10312"/>
                <a:gd name="connsiteY1" fmla="*/ 0 h 10763"/>
                <a:gd name="connsiteX2" fmla="*/ 10312 w 10312"/>
                <a:gd name="connsiteY2" fmla="*/ 625 h 10763"/>
                <a:gd name="connsiteX3" fmla="*/ 8413 w 10312"/>
                <a:gd name="connsiteY3" fmla="*/ 10763 h 10763"/>
                <a:gd name="connsiteX4" fmla="*/ 0 w 10312"/>
                <a:gd name="connsiteY4" fmla="*/ 10067 h 10763"/>
                <a:gd name="connsiteX0" fmla="*/ 0 w 10293"/>
                <a:gd name="connsiteY0" fmla="*/ 9963 h 10763"/>
                <a:gd name="connsiteX1" fmla="*/ 1921 w 10293"/>
                <a:gd name="connsiteY1" fmla="*/ 0 h 10763"/>
                <a:gd name="connsiteX2" fmla="*/ 10293 w 10293"/>
                <a:gd name="connsiteY2" fmla="*/ 625 h 10763"/>
                <a:gd name="connsiteX3" fmla="*/ 8394 w 10293"/>
                <a:gd name="connsiteY3" fmla="*/ 10763 h 10763"/>
                <a:gd name="connsiteX4" fmla="*/ 0 w 10293"/>
                <a:gd name="connsiteY4" fmla="*/ 9963 h 10763"/>
                <a:gd name="connsiteX0" fmla="*/ 0 w 10294"/>
                <a:gd name="connsiteY0" fmla="*/ 10055 h 10763"/>
                <a:gd name="connsiteX1" fmla="*/ 1922 w 10294"/>
                <a:gd name="connsiteY1" fmla="*/ 0 h 10763"/>
                <a:gd name="connsiteX2" fmla="*/ 10294 w 10294"/>
                <a:gd name="connsiteY2" fmla="*/ 625 h 10763"/>
                <a:gd name="connsiteX3" fmla="*/ 8395 w 10294"/>
                <a:gd name="connsiteY3" fmla="*/ 10763 h 10763"/>
                <a:gd name="connsiteX4" fmla="*/ 0 w 10294"/>
                <a:gd name="connsiteY4" fmla="*/ 10055 h 10763"/>
                <a:gd name="connsiteX0" fmla="*/ 0 w 10248"/>
                <a:gd name="connsiteY0" fmla="*/ 10072 h 10763"/>
                <a:gd name="connsiteX1" fmla="*/ 1876 w 10248"/>
                <a:gd name="connsiteY1" fmla="*/ 0 h 10763"/>
                <a:gd name="connsiteX2" fmla="*/ 10248 w 10248"/>
                <a:gd name="connsiteY2" fmla="*/ 625 h 10763"/>
                <a:gd name="connsiteX3" fmla="*/ 8349 w 10248"/>
                <a:gd name="connsiteY3" fmla="*/ 10763 h 10763"/>
                <a:gd name="connsiteX4" fmla="*/ 0 w 10248"/>
                <a:gd name="connsiteY4" fmla="*/ 10072 h 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48" h="10763">
                  <a:moveTo>
                    <a:pt x="0" y="10072"/>
                  </a:moveTo>
                  <a:lnTo>
                    <a:pt x="1876" y="0"/>
                  </a:lnTo>
                  <a:lnTo>
                    <a:pt x="10248" y="625"/>
                  </a:lnTo>
                  <a:lnTo>
                    <a:pt x="8349" y="10763"/>
                  </a:lnTo>
                  <a:lnTo>
                    <a:pt x="0" y="1007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Fluxograma: Dados 29"/>
            <p:cNvSpPr/>
            <p:nvPr/>
          </p:nvSpPr>
          <p:spPr>
            <a:xfrm>
              <a:off x="2857607" y="3533555"/>
              <a:ext cx="3505054" cy="59014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6635 w 10000"/>
                <a:gd name="connsiteY3" fmla="*/ 9853 h 10000"/>
                <a:gd name="connsiteX4" fmla="*/ 0 w 10000"/>
                <a:gd name="connsiteY4" fmla="*/ 10000 h 10000"/>
                <a:gd name="connsiteX0" fmla="*/ 0 w 9719"/>
                <a:gd name="connsiteY0" fmla="*/ 10000 h 10000"/>
                <a:gd name="connsiteX1" fmla="*/ 1719 w 9719"/>
                <a:gd name="connsiteY1" fmla="*/ 0 h 10000"/>
                <a:gd name="connsiteX2" fmla="*/ 9719 w 9719"/>
                <a:gd name="connsiteY2" fmla="*/ 0 h 10000"/>
                <a:gd name="connsiteX3" fmla="*/ 6354 w 9719"/>
                <a:gd name="connsiteY3" fmla="*/ 9853 h 10000"/>
                <a:gd name="connsiteX4" fmla="*/ 0 w 9719"/>
                <a:gd name="connsiteY4" fmla="*/ 10000 h 10000"/>
                <a:gd name="connsiteX0" fmla="*/ 0 w 10000"/>
                <a:gd name="connsiteY0" fmla="*/ 10000 h 10000"/>
                <a:gd name="connsiteX1" fmla="*/ 1769 w 10000"/>
                <a:gd name="connsiteY1" fmla="*/ 0 h 10000"/>
                <a:gd name="connsiteX2" fmla="*/ 10000 w 10000"/>
                <a:gd name="connsiteY2" fmla="*/ 0 h 10000"/>
                <a:gd name="connsiteX3" fmla="*/ 5872 w 10000"/>
                <a:gd name="connsiteY3" fmla="*/ 9853 h 10000"/>
                <a:gd name="connsiteX4" fmla="*/ 0 w 10000"/>
                <a:gd name="connsiteY4" fmla="*/ 10000 h 10000"/>
                <a:gd name="connsiteX0" fmla="*/ 0 w 10000"/>
                <a:gd name="connsiteY0" fmla="*/ 10147 h 10147"/>
                <a:gd name="connsiteX1" fmla="*/ 6576 w 10000"/>
                <a:gd name="connsiteY1" fmla="*/ 0 h 10147"/>
                <a:gd name="connsiteX2" fmla="*/ 10000 w 10000"/>
                <a:gd name="connsiteY2" fmla="*/ 147 h 10147"/>
                <a:gd name="connsiteX3" fmla="*/ 5872 w 10000"/>
                <a:gd name="connsiteY3" fmla="*/ 10000 h 10147"/>
                <a:gd name="connsiteX4" fmla="*/ 0 w 10000"/>
                <a:gd name="connsiteY4" fmla="*/ 10147 h 10147"/>
                <a:gd name="connsiteX0" fmla="*/ 0 w 10000"/>
                <a:gd name="connsiteY0" fmla="*/ 10147 h 11766"/>
                <a:gd name="connsiteX1" fmla="*/ 6576 w 10000"/>
                <a:gd name="connsiteY1" fmla="*/ 0 h 11766"/>
                <a:gd name="connsiteX2" fmla="*/ 10000 w 10000"/>
                <a:gd name="connsiteY2" fmla="*/ 147 h 11766"/>
                <a:gd name="connsiteX3" fmla="*/ 5843 w 10000"/>
                <a:gd name="connsiteY3" fmla="*/ 11766 h 11766"/>
                <a:gd name="connsiteX4" fmla="*/ 0 w 10000"/>
                <a:gd name="connsiteY4" fmla="*/ 10147 h 11766"/>
                <a:gd name="connsiteX0" fmla="*/ 0 w 9971"/>
                <a:gd name="connsiteY0" fmla="*/ 10147 h 11766"/>
                <a:gd name="connsiteX1" fmla="*/ 6576 w 9971"/>
                <a:gd name="connsiteY1" fmla="*/ 0 h 11766"/>
                <a:gd name="connsiteX2" fmla="*/ 9971 w 9971"/>
                <a:gd name="connsiteY2" fmla="*/ 2796 h 11766"/>
                <a:gd name="connsiteX3" fmla="*/ 5843 w 9971"/>
                <a:gd name="connsiteY3" fmla="*/ 11766 h 11766"/>
                <a:gd name="connsiteX4" fmla="*/ 0 w 9971"/>
                <a:gd name="connsiteY4" fmla="*/ 10147 h 11766"/>
                <a:gd name="connsiteX0" fmla="*/ 0 w 10000"/>
                <a:gd name="connsiteY0" fmla="*/ 6248 h 7624"/>
                <a:gd name="connsiteX1" fmla="*/ 6789 w 10000"/>
                <a:gd name="connsiteY1" fmla="*/ 83 h 7624"/>
                <a:gd name="connsiteX2" fmla="*/ 10000 w 10000"/>
                <a:gd name="connsiteY2" fmla="*/ 0 h 7624"/>
                <a:gd name="connsiteX3" fmla="*/ 5860 w 10000"/>
                <a:gd name="connsiteY3" fmla="*/ 7624 h 7624"/>
                <a:gd name="connsiteX4" fmla="*/ 0 w 10000"/>
                <a:gd name="connsiteY4" fmla="*/ 6248 h 7624"/>
                <a:gd name="connsiteX0" fmla="*/ 0 w 10687"/>
                <a:gd name="connsiteY0" fmla="*/ 10163 h 10163"/>
                <a:gd name="connsiteX1" fmla="*/ 7476 w 10687"/>
                <a:gd name="connsiteY1" fmla="*/ 109 h 10163"/>
                <a:gd name="connsiteX2" fmla="*/ 10687 w 10687"/>
                <a:gd name="connsiteY2" fmla="*/ 0 h 10163"/>
                <a:gd name="connsiteX3" fmla="*/ 6547 w 10687"/>
                <a:gd name="connsiteY3" fmla="*/ 10000 h 10163"/>
                <a:gd name="connsiteX4" fmla="*/ 0 w 10687"/>
                <a:gd name="connsiteY4" fmla="*/ 10163 h 10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7" h="10163">
                  <a:moveTo>
                    <a:pt x="0" y="10163"/>
                  </a:moveTo>
                  <a:lnTo>
                    <a:pt x="7476" y="109"/>
                  </a:lnTo>
                  <a:lnTo>
                    <a:pt x="10687" y="0"/>
                  </a:lnTo>
                  <a:lnTo>
                    <a:pt x="6547" y="10000"/>
                  </a:lnTo>
                  <a:lnTo>
                    <a:pt x="0" y="1016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" name="Conector reto 30"/>
            <p:cNvCxnSpPr/>
            <p:nvPr/>
          </p:nvCxnSpPr>
          <p:spPr>
            <a:xfrm flipV="1">
              <a:off x="2411016" y="1988785"/>
              <a:ext cx="1368152" cy="50273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ector reto 5"/>
            <p:cNvCxnSpPr/>
            <p:nvPr/>
          </p:nvCxnSpPr>
          <p:spPr>
            <a:xfrm flipV="1">
              <a:off x="4981203" y="1988840"/>
              <a:ext cx="1368152" cy="50405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Retângulo 3"/>
            <p:cNvSpPr/>
            <p:nvPr/>
          </p:nvSpPr>
          <p:spPr>
            <a:xfrm>
              <a:off x="2411760" y="2492896"/>
              <a:ext cx="2592288" cy="223224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3072358" y="4953970"/>
              <a:ext cx="12116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Incerteza</a:t>
              </a:r>
            </a:p>
          </p:txBody>
        </p:sp>
        <p:sp>
          <p:nvSpPr>
            <p:cNvPr id="32" name="CaixaDeTexto 31"/>
            <p:cNvSpPr txBox="1"/>
            <p:nvPr/>
          </p:nvSpPr>
          <p:spPr>
            <a:xfrm>
              <a:off x="1689483" y="4856580"/>
              <a:ext cx="12116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Definida</a:t>
              </a:r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4375398" y="4856580"/>
              <a:ext cx="12116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Extrema</a:t>
              </a:r>
            </a:p>
          </p:txBody>
        </p:sp>
        <p:sp>
          <p:nvSpPr>
            <p:cNvPr id="34" name="CaixaDeTexto 33"/>
            <p:cNvSpPr txBox="1"/>
            <p:nvPr/>
          </p:nvSpPr>
          <p:spPr>
            <a:xfrm>
              <a:off x="5676742" y="4505692"/>
              <a:ext cx="23612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Opções de Decisão / Oportunidades de </a:t>
              </a:r>
              <a:r>
                <a:rPr lang="pt-BR" sz="14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Hedging</a:t>
              </a:r>
              <a:endParaRPr lang="pt-BR" sz="1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5094526" y="4628668"/>
              <a:ext cx="6217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Muitas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6239328" y="4233786"/>
              <a:ext cx="6217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Poucas</a:t>
              </a:r>
            </a:p>
          </p:txBody>
        </p:sp>
        <p:sp>
          <p:nvSpPr>
            <p:cNvPr id="41" name="CaixaDeTexto 40"/>
            <p:cNvSpPr txBox="1"/>
            <p:nvPr/>
          </p:nvSpPr>
          <p:spPr>
            <a:xfrm>
              <a:off x="903318" y="3437392"/>
              <a:ext cx="1332771" cy="295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Complexidade</a:t>
              </a:r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1774527" y="4417764"/>
              <a:ext cx="5652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Baixa</a:t>
              </a:r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1774527" y="2590594"/>
              <a:ext cx="5652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000" dirty="0">
                  <a:latin typeface="Arial" panose="020B0604020202020204" pitchFamily="34" charset="0"/>
                  <a:cs typeface="Arial" panose="020B0604020202020204" pitchFamily="34" charset="0"/>
                </a:rPr>
                <a:t>Alta</a:t>
              </a:r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1343847" y="1616878"/>
              <a:ext cx="1612653" cy="554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Abordagens “Predizer-e-Agir”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6721196" y="1935645"/>
              <a:ext cx="1001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RDM</a:t>
              </a: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6796004" y="3447691"/>
              <a:ext cx="1332771" cy="610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Planejamento por Cenários</a:t>
              </a:r>
            </a:p>
          </p:txBody>
        </p:sp>
        <p:cxnSp>
          <p:nvCxnSpPr>
            <p:cNvPr id="21" name="Conector de Seta Reta 20"/>
            <p:cNvCxnSpPr/>
            <p:nvPr/>
          </p:nvCxnSpPr>
          <p:spPr>
            <a:xfrm>
              <a:off x="2955748" y="1980562"/>
              <a:ext cx="537570" cy="284260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/>
            <p:cNvCxnSpPr/>
            <p:nvPr/>
          </p:nvCxnSpPr>
          <p:spPr>
            <a:xfrm flipH="1">
              <a:off x="6154740" y="2100393"/>
              <a:ext cx="581681" cy="422424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de Seta Reta 49"/>
            <p:cNvCxnSpPr>
              <a:stCxn id="46" idx="1"/>
            </p:cNvCxnSpPr>
            <p:nvPr/>
          </p:nvCxnSpPr>
          <p:spPr>
            <a:xfrm flipH="1">
              <a:off x="6202835" y="3752924"/>
              <a:ext cx="593169" cy="294374"/>
            </a:xfrm>
            <a:prstGeom prst="straightConnector1">
              <a:avLst/>
            </a:prstGeom>
            <a:ln w="28575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tângulo 57"/>
          <p:cNvSpPr/>
          <p:nvPr/>
        </p:nvSpPr>
        <p:spPr>
          <a:xfrm>
            <a:off x="349304" y="5433343"/>
            <a:ext cx="8099577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/>
              <a:t>RAND. </a:t>
            </a:r>
            <a:r>
              <a:rPr lang="pt-BR" sz="1400" dirty="0" err="1"/>
              <a:t>Discussions</a:t>
            </a:r>
            <a:r>
              <a:rPr lang="pt-BR" sz="1400" dirty="0"/>
              <a:t> </a:t>
            </a:r>
            <a:r>
              <a:rPr lang="pt-BR" sz="1400" dirty="0" err="1"/>
              <a:t>on</a:t>
            </a:r>
            <a:r>
              <a:rPr lang="pt-BR" sz="1400" dirty="0"/>
              <a:t> </a:t>
            </a:r>
            <a:r>
              <a:rPr lang="pt-BR" sz="1400" dirty="0" err="1"/>
              <a:t>robust</a:t>
            </a:r>
            <a:r>
              <a:rPr lang="pt-BR" sz="1400" dirty="0"/>
              <a:t> </a:t>
            </a:r>
            <a:r>
              <a:rPr lang="pt-BR" sz="1400" dirty="0" err="1"/>
              <a:t>decision</a:t>
            </a:r>
            <a:r>
              <a:rPr lang="pt-BR" sz="1400" dirty="0"/>
              <a:t> </a:t>
            </a:r>
            <a:r>
              <a:rPr lang="pt-BR" sz="1400" dirty="0" err="1"/>
              <a:t>making</a:t>
            </a:r>
            <a:r>
              <a:rPr lang="pt-BR" sz="1400" dirty="0"/>
              <a:t>. [S.l.], 2010. Disponível em: &lt;http://www.rand.org/pardee/methods/robust-decisions-2010.html&gt;. Acesso em: 23 fev. 2017. </a:t>
            </a:r>
          </a:p>
        </p:txBody>
      </p:sp>
    </p:spTree>
    <p:extLst>
      <p:ext uri="{BB962C8B-B14F-4D97-AF65-F5344CB8AC3E}">
        <p14:creationId xmlns:p14="http://schemas.microsoft.com/office/powerpoint/2010/main" val="821255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Abordagem RDM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3501009"/>
            <a:ext cx="8229600" cy="180019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000" dirty="0"/>
              <a:t>Comece com a estratégia atual;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000" dirty="0"/>
              <a:t>Use múltiplas rodadas de um modelo para identificar condições que melhorem distinguem os futuros nos quais a estratégia atende e não atende seus objetivos;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2000" dirty="0"/>
              <a:t>Identifique o que pode ser feito de modo que a estratégia possa ter sucesso em um conjunto mais amplo de futuros.</a:t>
            </a:r>
          </a:p>
        </p:txBody>
      </p:sp>
      <p:sp>
        <p:nvSpPr>
          <p:cNvPr id="4" name="Retângulo: Cantos Arredondados 3"/>
          <p:cNvSpPr/>
          <p:nvPr/>
        </p:nvSpPr>
        <p:spPr>
          <a:xfrm>
            <a:off x="465307" y="1690030"/>
            <a:ext cx="2142386" cy="10801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Estratégia Proposta</a:t>
            </a:r>
          </a:p>
        </p:txBody>
      </p:sp>
      <p:sp>
        <p:nvSpPr>
          <p:cNvPr id="5" name="Retângulo: Cantos Arredondados 4"/>
          <p:cNvSpPr/>
          <p:nvPr/>
        </p:nvSpPr>
        <p:spPr>
          <a:xfrm>
            <a:off x="3275856" y="1690030"/>
            <a:ext cx="2142386" cy="10801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Identifique vulnerabilidades desta estratégia</a:t>
            </a:r>
          </a:p>
        </p:txBody>
      </p:sp>
      <p:sp>
        <p:nvSpPr>
          <p:cNvPr id="6" name="Retângulo: Cantos Arredondados 5"/>
          <p:cNvSpPr/>
          <p:nvPr/>
        </p:nvSpPr>
        <p:spPr>
          <a:xfrm>
            <a:off x="6084168" y="1690030"/>
            <a:ext cx="2592288" cy="108012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Desenvolva adaptações na estratégia para reduzir vulnerabilidades</a:t>
            </a:r>
          </a:p>
        </p:txBody>
      </p:sp>
      <p:cxnSp>
        <p:nvCxnSpPr>
          <p:cNvPr id="8" name="Conector de Seta Reta 7"/>
          <p:cNvCxnSpPr>
            <a:stCxn id="4" idx="3"/>
            <a:endCxn id="5" idx="1"/>
          </p:cNvCxnSpPr>
          <p:nvPr/>
        </p:nvCxnSpPr>
        <p:spPr>
          <a:xfrm>
            <a:off x="2607693" y="2230090"/>
            <a:ext cx="6681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>
            <a:stCxn id="5" idx="3"/>
            <a:endCxn id="6" idx="1"/>
          </p:cNvCxnSpPr>
          <p:nvPr/>
        </p:nvCxnSpPr>
        <p:spPr>
          <a:xfrm>
            <a:off x="5418242" y="2230090"/>
            <a:ext cx="66592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do 12"/>
          <p:cNvCxnSpPr>
            <a:stCxn id="6" idx="2"/>
            <a:endCxn id="4" idx="2"/>
          </p:cNvCxnSpPr>
          <p:nvPr/>
        </p:nvCxnSpPr>
        <p:spPr>
          <a:xfrm rot="5400000">
            <a:off x="4458406" y="-151756"/>
            <a:ext cx="12700" cy="5843812"/>
          </a:xfrm>
          <a:prstGeom prst="bentConnector3">
            <a:avLst>
              <a:gd name="adj1" fmla="val 2712677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908519" y="5573599"/>
            <a:ext cx="5949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</p:spTree>
    <p:extLst>
      <p:ext uri="{BB962C8B-B14F-4D97-AF65-F5344CB8AC3E}">
        <p14:creationId xmlns:p14="http://schemas.microsoft.com/office/powerpoint/2010/main" val="2410580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4.RDM – O CONTEÚDO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7199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RDM – Base Conceitual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153078" y="1844824"/>
            <a:ext cx="8837843" cy="3207103"/>
            <a:chOff x="-1101952" y="1688688"/>
            <a:chExt cx="10464421" cy="3797361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2455" y="1700808"/>
              <a:ext cx="2326769" cy="3199306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7664" y="1700808"/>
              <a:ext cx="2512235" cy="3199306"/>
            </a:xfrm>
            <a:prstGeom prst="rect">
              <a:avLst/>
            </a:prstGeom>
          </p:spPr>
        </p:pic>
        <p:sp>
          <p:nvSpPr>
            <p:cNvPr id="6" name="CaixaDeTexto 5"/>
            <p:cNvSpPr txBox="1"/>
            <p:nvPr/>
          </p:nvSpPr>
          <p:spPr>
            <a:xfrm>
              <a:off x="1799691" y="5085185"/>
              <a:ext cx="2008179" cy="40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Tese – </a:t>
              </a:r>
              <a:r>
                <a:rPr lang="pt-BR" sz="1600" dirty="0" err="1"/>
                <a:t>Groves</a:t>
              </a:r>
              <a:r>
                <a:rPr lang="pt-BR" sz="1600" dirty="0"/>
                <a:t> (06)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4931650" y="5085184"/>
              <a:ext cx="2008179" cy="40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Artigo MS (06)</a:t>
              </a:r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101952" y="1688688"/>
              <a:ext cx="2424703" cy="3480622"/>
            </a:xfrm>
            <a:prstGeom prst="rect">
              <a:avLst/>
            </a:prstGeom>
          </p:spPr>
        </p:pic>
        <p:sp>
          <p:nvSpPr>
            <p:cNvPr id="9" name="CaixaDeTexto 8"/>
            <p:cNvSpPr txBox="1"/>
            <p:nvPr/>
          </p:nvSpPr>
          <p:spPr>
            <a:xfrm>
              <a:off x="-893691" y="5085184"/>
              <a:ext cx="2008179" cy="40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Livro RDM (03)</a:t>
              </a:r>
            </a:p>
          </p:txBody>
        </p:sp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3585" y="1699401"/>
              <a:ext cx="2418884" cy="3199306"/>
            </a:xfrm>
            <a:prstGeom prst="rect">
              <a:avLst/>
            </a:prstGeom>
          </p:spPr>
        </p:pic>
        <p:sp>
          <p:nvSpPr>
            <p:cNvPr id="11" name="CaixaDeTexto 10"/>
            <p:cNvSpPr txBox="1"/>
            <p:nvPr/>
          </p:nvSpPr>
          <p:spPr>
            <a:xfrm>
              <a:off x="7148937" y="5085184"/>
              <a:ext cx="1743543" cy="400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/>
                <a:t>Artigo GEC (07)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750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RDM – Base Conceitual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415712"/>
            <a:ext cx="8312727" cy="402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91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RDM – Base Conceitual</a:t>
            </a:r>
            <a:br>
              <a:rPr lang="pt-BR" dirty="0"/>
            </a:br>
            <a:r>
              <a:rPr lang="pt-BR" sz="2700" dirty="0"/>
              <a:t>“Revisão Sistemática do </a:t>
            </a:r>
            <a:r>
              <a:rPr lang="pt-BR" sz="2700" dirty="0" err="1"/>
              <a:t>Youtube</a:t>
            </a:r>
            <a:r>
              <a:rPr lang="pt-BR" sz="2700" dirty="0"/>
              <a:t>”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7" y="1494043"/>
            <a:ext cx="8312727" cy="431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73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Passos do RDM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Identifique Estratégias Candidatas Iniciais Robustas;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Identifique Vulnerabilidades (clusters de baixa dimensão na qual a estratégia falha);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Sugira Estratégias Contra Vulnerabilidades;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Caracterize Incertezas e Trade-</a:t>
            </a:r>
            <a:r>
              <a:rPr lang="pt-BR" dirty="0" err="1"/>
              <a:t>offs</a:t>
            </a:r>
            <a:r>
              <a:rPr lang="pt-BR" dirty="0"/>
              <a:t> entre estratégias;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3649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479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(RDM)</a:t>
            </a:r>
            <a:br>
              <a:rPr lang="pt-BR" dirty="0"/>
            </a:br>
            <a:r>
              <a:rPr lang="pt-BR" sz="2700" dirty="0"/>
              <a:t>Como eles vendem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736812" y="5722006"/>
            <a:ext cx="5670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https://www.youtube.com/watch?v=yGaEVkK5bJM</a:t>
            </a:r>
            <a:endParaRPr lang="pt-BR" dirty="0"/>
          </a:p>
          <a:p>
            <a:endParaRPr lang="pt-BR" dirty="0"/>
          </a:p>
        </p:txBody>
      </p:sp>
      <p:pic>
        <p:nvPicPr>
          <p:cNvPr id="4" name="Robust Decision Making- Enabling Policymakers to Plan for the Future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196234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141565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(RDM)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7504" y="5417319"/>
            <a:ext cx="857929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dirty="0"/>
              <a:t>Rand. (2013). Making Good Decisions Without Predictions. </a:t>
            </a:r>
            <a:r>
              <a:rPr lang="en-US" sz="1100" i="1" dirty="0"/>
              <a:t>RAND Corporation Research Highlights</a:t>
            </a:r>
            <a:r>
              <a:rPr lang="en-US" sz="1100" dirty="0"/>
              <a:t>, 1–7. Retrieved from http://www.rand.org/pubs/research_briefs/RB9701/index1.html?utm_campaign=rand_socialflow_twitter&amp;utm_source=rand_socialflow_twitter&amp;utm_medium=socialflow</a:t>
            </a:r>
            <a:endParaRPr lang="en-US" sz="1100" dirty="0">
              <a:effectLst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1711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2000" b="1" dirty="0" err="1"/>
              <a:t>Decision</a:t>
            </a:r>
            <a:r>
              <a:rPr lang="pt-BR" sz="2000" b="1" dirty="0"/>
              <a:t> </a:t>
            </a:r>
            <a:r>
              <a:rPr lang="pt-BR" sz="2000" b="1" dirty="0" err="1"/>
              <a:t>Structuring</a:t>
            </a:r>
            <a:r>
              <a:rPr lang="pt-BR" sz="2000" dirty="0"/>
              <a:t>: Definição de Metas, Incertezas; Escolhas sob consideração.</a:t>
            </a:r>
          </a:p>
          <a:p>
            <a:pPr marL="571500" indent="-514350">
              <a:buFont typeface="+mj-lt"/>
              <a:buAutoNum type="arabicPeriod"/>
            </a:pPr>
            <a:r>
              <a:rPr lang="pt-BR" sz="2000" b="1" dirty="0"/>
              <a:t>Case </a:t>
            </a:r>
            <a:r>
              <a:rPr lang="pt-BR" sz="2000" b="1" dirty="0" err="1"/>
              <a:t>Generation</a:t>
            </a:r>
            <a:r>
              <a:rPr lang="pt-BR" sz="2000" dirty="0"/>
              <a:t>: Cada caso representa a performance de uma estratégia definida em um futuro plausível. O modelo serve para ligar um conjunto de pressupostos a um conjunto de cenários, não para prever.</a:t>
            </a:r>
          </a:p>
          <a:p>
            <a:pPr marL="571500" indent="-514350">
              <a:buFont typeface="+mj-lt"/>
              <a:buAutoNum type="arabicPeriod"/>
            </a:pPr>
            <a:r>
              <a:rPr lang="pt-BR" sz="2000" b="1" dirty="0" err="1"/>
              <a:t>Scenario</a:t>
            </a:r>
            <a:r>
              <a:rPr lang="pt-BR" sz="2000" b="1" dirty="0"/>
              <a:t> Discovery</a:t>
            </a:r>
            <a:r>
              <a:rPr lang="pt-BR" sz="2000" dirty="0"/>
              <a:t>: Identificar clusters de cenários (condições) que iluminam as vulnerabilidades das estratégias atuais. Estes cenários podem ajudar a identificar novas maneiras de endereçar as vulnerabilidades (voltando ao passo 1) ou</a:t>
            </a:r>
          </a:p>
          <a:p>
            <a:pPr marL="571500" indent="-514350">
              <a:buFont typeface="+mj-lt"/>
              <a:buAutoNum type="arabicPeriod"/>
            </a:pPr>
            <a:r>
              <a:rPr lang="pt-BR" sz="2000" b="1" dirty="0"/>
              <a:t>Análise de Trade-</a:t>
            </a:r>
            <a:r>
              <a:rPr lang="pt-BR" sz="2000" b="1" dirty="0" err="1"/>
              <a:t>Offs</a:t>
            </a:r>
            <a:r>
              <a:rPr lang="pt-BR" sz="2000" dirty="0"/>
              <a:t>: Análise de </a:t>
            </a:r>
            <a:r>
              <a:rPr lang="pt-BR" sz="2000" dirty="0" err="1"/>
              <a:t>Tradeoff</a:t>
            </a:r>
            <a:r>
              <a:rPr lang="pt-BR" sz="2000" dirty="0"/>
              <a:t> entre estratégias.</a:t>
            </a:r>
          </a:p>
        </p:txBody>
      </p:sp>
    </p:spTree>
    <p:extLst>
      <p:ext uri="{BB962C8B-B14F-4D97-AF65-F5344CB8AC3E}">
        <p14:creationId xmlns:p14="http://schemas.microsoft.com/office/powerpoint/2010/main" val="1192272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RDM - </a:t>
            </a:r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endParaRPr lang="pt-BR" dirty="0"/>
          </a:p>
        </p:txBody>
      </p:sp>
      <p:sp>
        <p:nvSpPr>
          <p:cNvPr id="4" name="Retângulo: Cantos Arredondados 3"/>
          <p:cNvSpPr/>
          <p:nvPr/>
        </p:nvSpPr>
        <p:spPr>
          <a:xfrm>
            <a:off x="3095836" y="1502469"/>
            <a:ext cx="2952328" cy="7920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1. Estruturação da Decisão</a:t>
            </a:r>
          </a:p>
        </p:txBody>
      </p:sp>
      <p:sp>
        <p:nvSpPr>
          <p:cNvPr id="5" name="Retângulo: Cantos Arredondados 4"/>
          <p:cNvSpPr/>
          <p:nvPr/>
        </p:nvSpPr>
        <p:spPr>
          <a:xfrm>
            <a:off x="6048164" y="3014637"/>
            <a:ext cx="295232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2. Geração de “Casos”</a:t>
            </a:r>
          </a:p>
        </p:txBody>
      </p:sp>
      <p:sp>
        <p:nvSpPr>
          <p:cNvPr id="6" name="Retângulo: Cantos Arredondados 5"/>
          <p:cNvSpPr/>
          <p:nvPr/>
        </p:nvSpPr>
        <p:spPr>
          <a:xfrm>
            <a:off x="3095836" y="3930174"/>
            <a:ext cx="2952328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3. Descoberta de Cenários</a:t>
            </a:r>
          </a:p>
        </p:txBody>
      </p:sp>
      <p:sp>
        <p:nvSpPr>
          <p:cNvPr id="7" name="Retângulo: Cantos Arredondados 6"/>
          <p:cNvSpPr/>
          <p:nvPr/>
        </p:nvSpPr>
        <p:spPr>
          <a:xfrm>
            <a:off x="144340" y="2665942"/>
            <a:ext cx="2952328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4. Análise de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Tradeoffs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de Seta Reta 8"/>
          <p:cNvCxnSpPr>
            <a:stCxn id="7" idx="0"/>
            <a:endCxn id="4" idx="1"/>
          </p:cNvCxnSpPr>
          <p:nvPr/>
        </p:nvCxnSpPr>
        <p:spPr>
          <a:xfrm flipV="1">
            <a:off x="1620504" y="1898513"/>
            <a:ext cx="1475332" cy="767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4" idx="3"/>
            <a:endCxn id="5" idx="0"/>
          </p:cNvCxnSpPr>
          <p:nvPr/>
        </p:nvCxnSpPr>
        <p:spPr>
          <a:xfrm>
            <a:off x="6048164" y="1898513"/>
            <a:ext cx="1476164" cy="1116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5" idx="2"/>
            <a:endCxn id="6" idx="3"/>
          </p:cNvCxnSpPr>
          <p:nvPr/>
        </p:nvCxnSpPr>
        <p:spPr>
          <a:xfrm flipH="1">
            <a:off x="6048164" y="3806725"/>
            <a:ext cx="1476164" cy="519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6" idx="0"/>
            <a:endCxn id="4" idx="2"/>
          </p:cNvCxnSpPr>
          <p:nvPr/>
        </p:nvCxnSpPr>
        <p:spPr>
          <a:xfrm flipV="1">
            <a:off x="4572000" y="2294557"/>
            <a:ext cx="0" cy="1635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6" idx="1"/>
            <a:endCxn id="7" idx="2"/>
          </p:cNvCxnSpPr>
          <p:nvPr/>
        </p:nvCxnSpPr>
        <p:spPr>
          <a:xfrm flipH="1" flipV="1">
            <a:off x="1620504" y="3458030"/>
            <a:ext cx="1475332" cy="868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1043608" y="3458030"/>
            <a:ext cx="0" cy="743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tângulo: Cantos Arredondados 29"/>
          <p:cNvSpPr/>
          <p:nvPr/>
        </p:nvSpPr>
        <p:spPr>
          <a:xfrm>
            <a:off x="6732240" y="4534806"/>
            <a:ext cx="1091700" cy="2928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: Cantos Arredondados 32"/>
          <p:cNvSpPr/>
          <p:nvPr/>
        </p:nvSpPr>
        <p:spPr>
          <a:xfrm>
            <a:off x="6732240" y="4945723"/>
            <a:ext cx="1091700" cy="2928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: Cantos Arredondados 36"/>
          <p:cNvSpPr/>
          <p:nvPr/>
        </p:nvSpPr>
        <p:spPr>
          <a:xfrm>
            <a:off x="6732240" y="5311503"/>
            <a:ext cx="1091700" cy="2928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8028384" y="4534806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Deliberação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8028384" y="4917293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028384" y="5299780"/>
            <a:ext cx="972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Deliberação com Análise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7504" y="5485667"/>
            <a:ext cx="64202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000" dirty="0"/>
              <a:t>Rand. (2013). Making Good Decisions Without Predictions. </a:t>
            </a:r>
            <a:r>
              <a:rPr lang="en-US" sz="1000" i="1" dirty="0"/>
              <a:t>RAND Corporation Research Highlights</a:t>
            </a:r>
            <a:r>
              <a:rPr lang="en-US" sz="1000" dirty="0"/>
              <a:t>, 1–7. Retrieved from http://www.rand.org/pubs/research_briefs/RB9701/index1.html?utm_campaign=rand_socialflow_twitter&amp;utm_source=rand_socialflow_twitter&amp;utm_medium=socialflow</a:t>
            </a:r>
            <a:endParaRPr lang="en-US" sz="1000" dirty="0">
              <a:effectLst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457200" y="4225459"/>
            <a:ext cx="130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Estratégia Robusta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3783741" y="2829971"/>
            <a:ext cx="15765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Novas Opções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2519691" y="5009626"/>
            <a:ext cx="40890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Cenários que 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evidenciam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vulnerabilidades</a:t>
            </a:r>
          </a:p>
        </p:txBody>
      </p:sp>
      <p:cxnSp>
        <p:nvCxnSpPr>
          <p:cNvPr id="59" name="Conector de Seta Reta 58"/>
          <p:cNvCxnSpPr>
            <a:stCxn id="6" idx="2"/>
            <a:endCxn id="49" idx="0"/>
          </p:cNvCxnSpPr>
          <p:nvPr/>
        </p:nvCxnSpPr>
        <p:spPr>
          <a:xfrm flipH="1">
            <a:off x="4564233" y="4722262"/>
            <a:ext cx="7767" cy="287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9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44" grpId="0"/>
      <p:bldP spid="45" grpId="0" animBg="1"/>
      <p:bldP spid="4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(RDM)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Ao invés de começar com previsões, a abordagem começa com os planos sob consideração;</a:t>
            </a:r>
          </a:p>
          <a:p>
            <a:r>
              <a:rPr lang="pt-BR" dirty="0"/>
              <a:t>Usa múltiplas rodadas de um modelo para identificar os futuros mais relevantes para o sucesso do plano;</a:t>
            </a:r>
          </a:p>
          <a:p>
            <a:r>
              <a:rPr lang="pt-BR" dirty="0"/>
              <a:t>Perguntas que são feitas:</a:t>
            </a:r>
          </a:p>
          <a:p>
            <a:pPr lvl="1"/>
            <a:r>
              <a:rPr lang="pt-BR" dirty="0"/>
              <a:t>Quais são as principais características que diferenciam os futuros no qual o plano funciona dos futuros no qual ele falha?</a:t>
            </a:r>
          </a:p>
          <a:p>
            <a:pPr lvl="1"/>
            <a:r>
              <a:rPr lang="pt-BR" dirty="0"/>
              <a:t>O que pode ser feito para que um plano funcione em um conjunto maior de possíveis cenários?</a:t>
            </a:r>
          </a:p>
        </p:txBody>
      </p:sp>
    </p:spTree>
    <p:extLst>
      <p:ext uri="{BB962C8B-B14F-4D97-AF65-F5344CB8AC3E}">
        <p14:creationId xmlns:p14="http://schemas.microsoft.com/office/powerpoint/2010/main" val="2241137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tângulo 88"/>
          <p:cNvSpPr/>
          <p:nvPr/>
        </p:nvSpPr>
        <p:spPr>
          <a:xfrm>
            <a:off x="111934" y="5383332"/>
            <a:ext cx="8940917" cy="137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</a:t>
            </a:r>
          </a:p>
        </p:txBody>
      </p:sp>
      <p:sp>
        <p:nvSpPr>
          <p:cNvPr id="88" name="Retângulo 87"/>
          <p:cNvSpPr/>
          <p:nvPr/>
        </p:nvSpPr>
        <p:spPr>
          <a:xfrm>
            <a:off x="111934" y="3366484"/>
            <a:ext cx="8940917" cy="192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</a:t>
            </a:r>
          </a:p>
        </p:txBody>
      </p:sp>
      <p:sp>
        <p:nvSpPr>
          <p:cNvPr id="87" name="Retângulo 86"/>
          <p:cNvSpPr/>
          <p:nvPr/>
        </p:nvSpPr>
        <p:spPr>
          <a:xfrm>
            <a:off x="111934" y="2135064"/>
            <a:ext cx="8940917" cy="1130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- Etapas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111934" y="855567"/>
            <a:ext cx="8940917" cy="1187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Princípios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Filosóficos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4175"/>
            <a:ext cx="8229600" cy="642779"/>
          </a:xfrm>
        </p:spPr>
        <p:txBody>
          <a:bodyPr>
            <a:normAutofit fontScale="90000"/>
          </a:bodyPr>
          <a:lstStyle/>
          <a:p>
            <a:r>
              <a:rPr lang="pt-BR" dirty="0"/>
              <a:t>Decompondo a RDM</a:t>
            </a:r>
            <a:endParaRPr lang="pt-BR" sz="2200" b="1" i="1" u="sng" dirty="0"/>
          </a:p>
        </p:txBody>
      </p:sp>
      <p:sp>
        <p:nvSpPr>
          <p:cNvPr id="49" name="Retângulo Arredondado 297"/>
          <p:cNvSpPr/>
          <p:nvPr/>
        </p:nvSpPr>
        <p:spPr>
          <a:xfrm>
            <a:off x="1073889" y="949629"/>
            <a:ext cx="7599290" cy="9809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Quando é necessário suportar decisões em situações de complexidade e incertezas profundas, uma abordagem quantitativa deve: (i) Incentivar a exploração de grandes conjuntos (centenas a milhões) de cenários – ao invés de consolidar pressupostos;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 procurar por estratégias robustas, não ótimas;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iii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 Procurar atingir robustez com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adaptatividade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e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 propiciar a exploração iterativa de diversos futuros plausíveis – sem exigir pressupostos sobre a sua probabilidade de ocorrência.</a:t>
            </a:r>
          </a:p>
        </p:txBody>
      </p:sp>
      <p:cxnSp>
        <p:nvCxnSpPr>
          <p:cNvPr id="54" name="Conector de Seta Reta 53"/>
          <p:cNvCxnSpPr>
            <a:stCxn id="49" idx="2"/>
            <a:endCxn id="90" idx="0"/>
          </p:cNvCxnSpPr>
          <p:nvPr/>
        </p:nvCxnSpPr>
        <p:spPr>
          <a:xfrm flipH="1">
            <a:off x="1460971" y="1930610"/>
            <a:ext cx="3412563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>
            <a:stCxn id="49" idx="2"/>
            <a:endCxn id="91" idx="0"/>
          </p:cNvCxnSpPr>
          <p:nvPr/>
        </p:nvCxnSpPr>
        <p:spPr>
          <a:xfrm flipH="1">
            <a:off x="3552230" y="1930610"/>
            <a:ext cx="1321304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>
            <a:stCxn id="49" idx="2"/>
            <a:endCxn id="93" idx="0"/>
          </p:cNvCxnSpPr>
          <p:nvPr/>
        </p:nvCxnSpPr>
        <p:spPr>
          <a:xfrm>
            <a:off x="4873534" y="1930610"/>
            <a:ext cx="3116702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>
            <a:stCxn id="91" idx="2"/>
            <a:endCxn id="95" idx="0"/>
          </p:cNvCxnSpPr>
          <p:nvPr/>
        </p:nvCxnSpPr>
        <p:spPr>
          <a:xfrm flipH="1">
            <a:off x="2850949" y="3089536"/>
            <a:ext cx="701281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90" idx="2"/>
            <a:endCxn id="94" idx="0"/>
          </p:cNvCxnSpPr>
          <p:nvPr/>
        </p:nvCxnSpPr>
        <p:spPr>
          <a:xfrm flipH="1">
            <a:off x="1459305" y="3089536"/>
            <a:ext cx="1666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>
            <a:stCxn id="92" idx="2"/>
            <a:endCxn id="103" idx="0"/>
          </p:cNvCxnSpPr>
          <p:nvPr/>
        </p:nvCxnSpPr>
        <p:spPr>
          <a:xfrm>
            <a:off x="5653020" y="3089536"/>
            <a:ext cx="7286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ector de Seta Reta 79"/>
          <p:cNvCxnSpPr>
            <a:stCxn id="93" idx="2"/>
            <a:endCxn id="114" idx="0"/>
          </p:cNvCxnSpPr>
          <p:nvPr/>
        </p:nvCxnSpPr>
        <p:spPr>
          <a:xfrm>
            <a:off x="7990236" y="3089536"/>
            <a:ext cx="250658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de Seta Reta 83"/>
          <p:cNvCxnSpPr>
            <a:stCxn id="49" idx="2"/>
            <a:endCxn id="92" idx="0"/>
          </p:cNvCxnSpPr>
          <p:nvPr/>
        </p:nvCxnSpPr>
        <p:spPr>
          <a:xfrm>
            <a:off x="4873534" y="1930610"/>
            <a:ext cx="779486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tângulo: Cantos Arredondados 89"/>
          <p:cNvSpPr/>
          <p:nvPr/>
        </p:nvSpPr>
        <p:spPr>
          <a:xfrm>
            <a:off x="752347" y="2286736"/>
            <a:ext cx="1417247" cy="802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1. Estruturação da Decisão</a:t>
            </a:r>
          </a:p>
        </p:txBody>
      </p:sp>
      <p:sp>
        <p:nvSpPr>
          <p:cNvPr id="91" name="Retângulo: Cantos Arredondados 90"/>
          <p:cNvSpPr/>
          <p:nvPr/>
        </p:nvSpPr>
        <p:spPr>
          <a:xfrm>
            <a:off x="2806672" y="2286736"/>
            <a:ext cx="1491116" cy="802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2. Geração de “Casos”</a:t>
            </a:r>
          </a:p>
        </p:txBody>
      </p:sp>
      <p:sp>
        <p:nvSpPr>
          <p:cNvPr id="92" name="Retângulo: Cantos Arredondados 91"/>
          <p:cNvSpPr/>
          <p:nvPr/>
        </p:nvSpPr>
        <p:spPr>
          <a:xfrm>
            <a:off x="4877904" y="2286736"/>
            <a:ext cx="1550231" cy="802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3. Descoberta de Cenários</a:t>
            </a:r>
          </a:p>
        </p:txBody>
      </p:sp>
      <p:sp>
        <p:nvSpPr>
          <p:cNvPr id="93" name="Retângulo: Cantos Arredondados 92"/>
          <p:cNvSpPr/>
          <p:nvPr/>
        </p:nvSpPr>
        <p:spPr>
          <a:xfrm>
            <a:off x="7166887" y="2286736"/>
            <a:ext cx="1646697" cy="802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4. Análise de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Tradeoffs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tângulo: Cantos Arredondados 93"/>
          <p:cNvSpPr/>
          <p:nvPr/>
        </p:nvSpPr>
        <p:spPr>
          <a:xfrm>
            <a:off x="909633" y="3547358"/>
            <a:ext cx="1099343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XLRM</a:t>
            </a:r>
          </a:p>
        </p:txBody>
      </p:sp>
      <p:sp>
        <p:nvSpPr>
          <p:cNvPr id="95" name="Retângulo: Cantos Arredondados 94"/>
          <p:cNvSpPr/>
          <p:nvPr/>
        </p:nvSpPr>
        <p:spPr>
          <a:xfrm>
            <a:off x="2142325" y="3547358"/>
            <a:ext cx="1417247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Modelagem e Simulação Computacional </a:t>
            </a:r>
          </a:p>
        </p:txBody>
      </p:sp>
      <p:sp>
        <p:nvSpPr>
          <p:cNvPr id="96" name="Retângulo: Cantos Arredondados 95"/>
          <p:cNvSpPr/>
          <p:nvPr/>
        </p:nvSpPr>
        <p:spPr>
          <a:xfrm>
            <a:off x="3684139" y="3547358"/>
            <a:ext cx="1242921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Projeto de Experimentos – </a:t>
            </a:r>
            <a:r>
              <a:rPr lang="pt-B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Latin</a:t>
            </a:r>
            <a:r>
              <a:rPr lang="pt-BR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Hypercube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tângulo: Cantos Arredondados 102"/>
          <p:cNvSpPr/>
          <p:nvPr/>
        </p:nvSpPr>
        <p:spPr>
          <a:xfrm>
            <a:off x="5038845" y="3547358"/>
            <a:ext cx="1242921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Algoritmos de Clusterização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Conector de Seta Reta 105"/>
          <p:cNvCxnSpPr>
            <a:stCxn id="91" idx="2"/>
            <a:endCxn id="96" idx="0"/>
          </p:cNvCxnSpPr>
          <p:nvPr/>
        </p:nvCxnSpPr>
        <p:spPr>
          <a:xfrm>
            <a:off x="3552230" y="3089536"/>
            <a:ext cx="753370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tângulo: Cantos Arredondados 109"/>
          <p:cNvSpPr/>
          <p:nvPr/>
        </p:nvSpPr>
        <p:spPr>
          <a:xfrm>
            <a:off x="4033906" y="5582648"/>
            <a:ext cx="1076187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EMA Workbench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tângulo: Cantos Arredondados 111"/>
          <p:cNvSpPr/>
          <p:nvPr/>
        </p:nvSpPr>
        <p:spPr>
          <a:xfrm>
            <a:off x="6272556" y="5582648"/>
            <a:ext cx="1278929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Pacotes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SdToolkit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OpenMORDM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etângulo: Cantos Arredondados 112"/>
          <p:cNvSpPr/>
          <p:nvPr/>
        </p:nvSpPr>
        <p:spPr>
          <a:xfrm>
            <a:off x="7679232" y="5582648"/>
            <a:ext cx="1242921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Tableau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tângulo: Cantos Arredondados 113"/>
          <p:cNvSpPr/>
          <p:nvPr/>
        </p:nvSpPr>
        <p:spPr>
          <a:xfrm>
            <a:off x="7721276" y="3547358"/>
            <a:ext cx="1039235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**Teoria de Probabilidade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Retângulo: Cantos Arredondados 125"/>
          <p:cNvSpPr/>
          <p:nvPr/>
        </p:nvSpPr>
        <p:spPr>
          <a:xfrm>
            <a:off x="1075183" y="5582648"/>
            <a:ext cx="1129529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Excel,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Vensim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Analytica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etângulo: Cantos Arredondados 126"/>
          <p:cNvSpPr/>
          <p:nvPr/>
        </p:nvSpPr>
        <p:spPr>
          <a:xfrm>
            <a:off x="2628941" y="5582648"/>
            <a:ext cx="1027208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Anaconda e Python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4" name="Conector de Seta Reta 133"/>
          <p:cNvCxnSpPr>
            <a:stCxn id="126" idx="0"/>
            <a:endCxn id="95" idx="2"/>
          </p:cNvCxnSpPr>
          <p:nvPr/>
        </p:nvCxnSpPr>
        <p:spPr>
          <a:xfrm flipV="1">
            <a:off x="1639948" y="5113358"/>
            <a:ext cx="1211001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Conector de Seta Reta 136"/>
          <p:cNvCxnSpPr>
            <a:stCxn id="127" idx="0"/>
            <a:endCxn id="95" idx="2"/>
          </p:cNvCxnSpPr>
          <p:nvPr/>
        </p:nvCxnSpPr>
        <p:spPr>
          <a:xfrm flipH="1" flipV="1">
            <a:off x="2850949" y="5113358"/>
            <a:ext cx="291596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Retângulo: Cantos Arredondados 140"/>
          <p:cNvSpPr/>
          <p:nvPr/>
        </p:nvSpPr>
        <p:spPr>
          <a:xfrm>
            <a:off x="5266225" y="5582648"/>
            <a:ext cx="883344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4" name="Conector de Seta Reta 153"/>
          <p:cNvCxnSpPr>
            <a:stCxn id="110" idx="0"/>
            <a:endCxn id="96" idx="2"/>
          </p:cNvCxnSpPr>
          <p:nvPr/>
        </p:nvCxnSpPr>
        <p:spPr>
          <a:xfrm flipH="1" flipV="1">
            <a:off x="4305600" y="5113358"/>
            <a:ext cx="266400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Conector de Seta Reta 156"/>
          <p:cNvCxnSpPr>
            <a:stCxn id="141" idx="0"/>
            <a:endCxn id="96" idx="2"/>
          </p:cNvCxnSpPr>
          <p:nvPr/>
        </p:nvCxnSpPr>
        <p:spPr>
          <a:xfrm flipH="1" flipV="1">
            <a:off x="4305600" y="5113358"/>
            <a:ext cx="1402297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ector de Seta Reta 159"/>
          <p:cNvCxnSpPr>
            <a:stCxn id="113" idx="0"/>
            <a:endCxn id="103" idx="2"/>
          </p:cNvCxnSpPr>
          <p:nvPr/>
        </p:nvCxnSpPr>
        <p:spPr>
          <a:xfrm flipH="1" flipV="1">
            <a:off x="5660306" y="5113358"/>
            <a:ext cx="2640387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Conector de Seta Reta 167"/>
          <p:cNvCxnSpPr>
            <a:stCxn id="112" idx="0"/>
            <a:endCxn id="103" idx="2"/>
          </p:cNvCxnSpPr>
          <p:nvPr/>
        </p:nvCxnSpPr>
        <p:spPr>
          <a:xfrm flipH="1" flipV="1">
            <a:off x="5660306" y="5113358"/>
            <a:ext cx="1251715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tângulo: Cantos Arredondados 175"/>
          <p:cNvSpPr/>
          <p:nvPr/>
        </p:nvSpPr>
        <p:spPr>
          <a:xfrm>
            <a:off x="6412865" y="3547358"/>
            <a:ext cx="1143159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Análise de Robustez das Estratégias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79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8" grpId="0" animBg="1"/>
      <p:bldP spid="87" grpId="0" animBg="1"/>
      <p:bldP spid="85" grpId="0" animBg="1"/>
      <p:bldP spid="4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03" grpId="0" animBg="1"/>
      <p:bldP spid="110" grpId="0" animBg="1"/>
      <p:bldP spid="112" grpId="0" animBg="1"/>
      <p:bldP spid="113" grpId="0" animBg="1"/>
      <p:bldP spid="114" grpId="0" animBg="1"/>
      <p:bldP spid="126" grpId="0" animBg="1"/>
      <p:bldP spid="127" grpId="0" animBg="1"/>
      <p:bldP spid="141" grpId="0" animBg="1"/>
      <p:bldP spid="17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Estruturação da Decisão - XLRM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711176"/>
              </p:ext>
            </p:extLst>
          </p:nvPr>
        </p:nvGraphicFramePr>
        <p:xfrm>
          <a:off x="457200" y="1600200"/>
          <a:ext cx="8229600" cy="36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72405948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059073420"/>
                    </a:ext>
                  </a:extLst>
                </a:gridCol>
              </a:tblGrid>
              <a:tr h="386176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Incertezas – </a:t>
                      </a:r>
                      <a:r>
                        <a:rPr lang="pt-BR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Uncertainty</a:t>
                      </a: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Factors</a:t>
                      </a: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Alavancagens – </a:t>
                      </a:r>
                      <a:r>
                        <a:rPr lang="pt-BR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Policy</a:t>
                      </a: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Levers</a:t>
                      </a: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606123"/>
                  </a:ext>
                </a:extLst>
              </a:tr>
              <a:tr h="952216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 fatores</a:t>
                      </a:r>
                      <a:r>
                        <a:rPr lang="pt-BR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que estão fora de controle dos </a:t>
                      </a:r>
                      <a:r>
                        <a:rPr lang="pt-BR" sz="1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decisores</a:t>
                      </a:r>
                      <a:r>
                        <a:rPr lang="pt-BR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afetam sua capacidade de atingir seus objetivos?</a:t>
                      </a:r>
                      <a:endParaRPr lang="pt-B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 ações os</a:t>
                      </a:r>
                      <a:r>
                        <a:rPr lang="pt-BR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stakeholders</a:t>
                      </a:r>
                      <a:r>
                        <a:rPr lang="pt-BR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podem tomar para atingir seus objetivos?</a:t>
                      </a:r>
                      <a:endParaRPr lang="pt-B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862248"/>
                  </a:ext>
                </a:extLst>
              </a:tr>
              <a:tr h="38617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Relações (R)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Indicadores – Performance </a:t>
                      </a:r>
                      <a:r>
                        <a:rPr lang="pt-BR" sz="1600" b="1" kern="1200" dirty="0" err="1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Metrics</a:t>
                      </a:r>
                      <a:r>
                        <a:rPr lang="pt-BR" sz="16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(M)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594190"/>
                  </a:ext>
                </a:extLst>
              </a:tr>
              <a:tr h="952216"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Como os</a:t>
                      </a:r>
                      <a:r>
                        <a:rPr lang="pt-BR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Policy</a:t>
                      </a:r>
                      <a:r>
                        <a:rPr lang="pt-BR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pt-BR" sz="1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Levers</a:t>
                      </a:r>
                      <a:r>
                        <a:rPr lang="pt-BR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(L) e incertezas (X) podem ser relacionados aos objetivos dos </a:t>
                      </a:r>
                      <a:r>
                        <a:rPr lang="pt-BR" sz="16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stakeholders</a:t>
                      </a:r>
                      <a:r>
                        <a:rPr lang="pt-BR" sz="16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(M)?</a:t>
                      </a:r>
                      <a:endParaRPr lang="pt-BR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 que os </a:t>
                      </a:r>
                      <a:r>
                        <a:rPr lang="pt-BR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stakeholders</a:t>
                      </a:r>
                      <a:r>
                        <a:rPr lang="pt-BR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estão tentando atingir?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52556"/>
                  </a:ext>
                </a:extLst>
              </a:tr>
              <a:tr h="952216">
                <a:tc gridSpan="2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160071"/>
                  </a:ext>
                </a:extLst>
              </a:tr>
            </a:tbl>
          </a:graphicData>
        </a:graphic>
      </p:graphicFrame>
      <p:sp>
        <p:nvSpPr>
          <p:cNvPr id="5" name="Retângulo 4"/>
          <p:cNvSpPr/>
          <p:nvPr/>
        </p:nvSpPr>
        <p:spPr>
          <a:xfrm>
            <a:off x="2735796" y="4293096"/>
            <a:ext cx="3672408" cy="93610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  <a:p>
            <a:pPr algn="ctr"/>
            <a:r>
              <a:rPr lang="pt-BR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 L                                      M</a:t>
            </a:r>
          </a:p>
        </p:txBody>
      </p:sp>
      <p:cxnSp>
        <p:nvCxnSpPr>
          <p:cNvPr id="7" name="Conector de Seta Reta 6"/>
          <p:cNvCxnSpPr/>
          <p:nvPr/>
        </p:nvCxnSpPr>
        <p:spPr>
          <a:xfrm>
            <a:off x="3563888" y="4941168"/>
            <a:ext cx="2232248" cy="0"/>
          </a:xfrm>
          <a:prstGeom prst="straightConnector1">
            <a:avLst/>
          </a:prstGeom>
          <a:ln w="603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270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tângulo: Cantos Arredondados 31"/>
          <p:cNvSpPr/>
          <p:nvPr/>
        </p:nvSpPr>
        <p:spPr>
          <a:xfrm>
            <a:off x="2184594" y="2275385"/>
            <a:ext cx="6851902" cy="2084909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2. Descoberta de Cenários</a:t>
            </a:r>
          </a:p>
        </p:txBody>
      </p:sp>
      <p:sp>
        <p:nvSpPr>
          <p:cNvPr id="33" name="Retângulo: Cantos Arredondados 32"/>
          <p:cNvSpPr/>
          <p:nvPr/>
        </p:nvSpPr>
        <p:spPr>
          <a:xfrm>
            <a:off x="107504" y="2277470"/>
            <a:ext cx="1980304" cy="2084909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1. Geração de Casos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Descoberta de Cenários</a:t>
            </a:r>
          </a:p>
        </p:txBody>
      </p:sp>
      <p:sp>
        <p:nvSpPr>
          <p:cNvPr id="6" name="Retângulo: Cantos Arredondados 5"/>
          <p:cNvSpPr/>
          <p:nvPr/>
        </p:nvSpPr>
        <p:spPr>
          <a:xfrm>
            <a:off x="204290" y="2780928"/>
            <a:ext cx="1821802" cy="8640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Gerar Dados</a:t>
            </a:r>
          </a:p>
        </p:txBody>
      </p:sp>
      <p:sp>
        <p:nvSpPr>
          <p:cNvPr id="7" name="Retângulo: Cantos Arredondados 6"/>
          <p:cNvSpPr/>
          <p:nvPr/>
        </p:nvSpPr>
        <p:spPr>
          <a:xfrm>
            <a:off x="2339752" y="2780928"/>
            <a:ext cx="2376264" cy="8640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Algoritmos Ajudam a Identificar Cenários Candidatos</a:t>
            </a:r>
          </a:p>
        </p:txBody>
      </p:sp>
      <p:sp>
        <p:nvSpPr>
          <p:cNvPr id="8" name="Retângulo: Cantos Arredondados 7"/>
          <p:cNvSpPr/>
          <p:nvPr/>
        </p:nvSpPr>
        <p:spPr>
          <a:xfrm>
            <a:off x="4993247" y="2780928"/>
            <a:ext cx="1821802" cy="8640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Analistas Avaliam Cenários</a:t>
            </a:r>
          </a:p>
        </p:txBody>
      </p:sp>
      <p:sp>
        <p:nvSpPr>
          <p:cNvPr id="9" name="Retângulo: Cantos Arredondados 8"/>
          <p:cNvSpPr/>
          <p:nvPr/>
        </p:nvSpPr>
        <p:spPr>
          <a:xfrm>
            <a:off x="7092280" y="2780928"/>
            <a:ext cx="1821802" cy="86409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Analistas Selecionam Cenários</a:t>
            </a:r>
          </a:p>
        </p:txBody>
      </p:sp>
      <p:cxnSp>
        <p:nvCxnSpPr>
          <p:cNvPr id="11" name="Conector de Seta Reta 10"/>
          <p:cNvCxnSpPr>
            <a:stCxn id="6" idx="3"/>
            <a:endCxn id="7" idx="1"/>
          </p:cNvCxnSpPr>
          <p:nvPr/>
        </p:nvCxnSpPr>
        <p:spPr>
          <a:xfrm>
            <a:off x="2026092" y="3212976"/>
            <a:ext cx="31366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7" idx="3"/>
            <a:endCxn id="8" idx="1"/>
          </p:cNvCxnSpPr>
          <p:nvPr/>
        </p:nvCxnSpPr>
        <p:spPr>
          <a:xfrm>
            <a:off x="4716016" y="3212976"/>
            <a:ext cx="27723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8" idx="3"/>
            <a:endCxn id="9" idx="1"/>
          </p:cNvCxnSpPr>
          <p:nvPr/>
        </p:nvCxnSpPr>
        <p:spPr>
          <a:xfrm>
            <a:off x="6815049" y="3212976"/>
            <a:ext cx="27723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8" idx="2"/>
            <a:endCxn id="6" idx="2"/>
          </p:cNvCxnSpPr>
          <p:nvPr/>
        </p:nvCxnSpPr>
        <p:spPr>
          <a:xfrm rot="5400000">
            <a:off x="3509670" y="1250546"/>
            <a:ext cx="12700" cy="4788957"/>
          </a:xfrm>
          <a:prstGeom prst="bentConnector3">
            <a:avLst>
              <a:gd name="adj1" fmla="val 3857157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17"/>
          <p:cNvCxnSpPr>
            <a:stCxn id="8" idx="2"/>
            <a:endCxn id="7" idx="2"/>
          </p:cNvCxnSpPr>
          <p:nvPr/>
        </p:nvCxnSpPr>
        <p:spPr>
          <a:xfrm rot="5400000">
            <a:off x="4716016" y="2456892"/>
            <a:ext cx="12700" cy="2376264"/>
          </a:xfrm>
          <a:prstGeom prst="bentConnector3">
            <a:avLst>
              <a:gd name="adj1" fmla="val 2485717"/>
            </a:avLst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o Explicativo: Linha com Ênfase 27"/>
          <p:cNvSpPr/>
          <p:nvPr/>
        </p:nvSpPr>
        <p:spPr>
          <a:xfrm>
            <a:off x="3635896" y="4793085"/>
            <a:ext cx="1533345" cy="720080"/>
          </a:xfrm>
          <a:prstGeom prst="accentCallout1">
            <a:avLst>
              <a:gd name="adj1" fmla="val 18750"/>
              <a:gd name="adj2" fmla="val -8333"/>
              <a:gd name="adj3" fmla="val -159602"/>
              <a:gd name="adj4" fmla="val -5334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Algoritmos PRIM, CART</a:t>
            </a:r>
          </a:p>
        </p:txBody>
      </p:sp>
      <p:sp>
        <p:nvSpPr>
          <p:cNvPr id="29" name="Texto Explicativo: Linha com Ênfase 28"/>
          <p:cNvSpPr/>
          <p:nvPr/>
        </p:nvSpPr>
        <p:spPr>
          <a:xfrm>
            <a:off x="6042763" y="1289698"/>
            <a:ext cx="2099033" cy="865583"/>
          </a:xfrm>
          <a:prstGeom prst="accentCallout1">
            <a:avLst>
              <a:gd name="adj1" fmla="val 18750"/>
              <a:gd name="adj2" fmla="val -8333"/>
              <a:gd name="adj3" fmla="val 172656"/>
              <a:gd name="adj4" fmla="val -8371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Cobertura, Densidade,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Interpretabilidade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o Explicativo: Linha com Ênfase 29"/>
          <p:cNvSpPr/>
          <p:nvPr/>
        </p:nvSpPr>
        <p:spPr>
          <a:xfrm>
            <a:off x="6815049" y="4780423"/>
            <a:ext cx="2099033" cy="865583"/>
          </a:xfrm>
          <a:prstGeom prst="accentCallout1">
            <a:avLst>
              <a:gd name="adj1" fmla="val 18750"/>
              <a:gd name="adj2" fmla="val -8333"/>
              <a:gd name="adj3" fmla="val -131058"/>
              <a:gd name="adj4" fmla="val -304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Resampling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Test, Quase p-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</a:p>
        </p:txBody>
      </p:sp>
      <p:sp>
        <p:nvSpPr>
          <p:cNvPr id="31" name="Texto Explicativo: Linha com Ênfase 30"/>
          <p:cNvSpPr/>
          <p:nvPr/>
        </p:nvSpPr>
        <p:spPr>
          <a:xfrm>
            <a:off x="971600" y="4793085"/>
            <a:ext cx="1922612" cy="720080"/>
          </a:xfrm>
          <a:prstGeom prst="accentCallout1">
            <a:avLst>
              <a:gd name="adj1" fmla="val 18750"/>
              <a:gd name="adj2" fmla="val -8333"/>
              <a:gd name="adj3" fmla="val -157345"/>
              <a:gd name="adj4" fmla="val -2644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Latin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Hypercube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7241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(RDM)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390" y="1340768"/>
            <a:ext cx="6411220" cy="4143953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07504" y="5485667"/>
            <a:ext cx="928903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100" dirty="0"/>
              <a:t>Rand. (2013). Making Good Decisions Without Predictions. </a:t>
            </a:r>
            <a:r>
              <a:rPr lang="en-US" sz="1100" i="1" dirty="0"/>
              <a:t>RAND Corporation Research Highlights</a:t>
            </a:r>
            <a:r>
              <a:rPr lang="en-US" sz="1100" dirty="0"/>
              <a:t>, 1–7. Retrieved from http://www.rand.org/pubs/research_briefs/RB9701/index1.html?utm_campaign=rand_socialflow_twitter&amp;utm_source=rand_socialflow_twitter&amp;utm_medium=socialflow</a:t>
            </a:r>
            <a:endParaRPr lang="en-US" sz="1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87806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Medindo o Sucesso da Estratégia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Evitam  usar medidas absolutas:</a:t>
                </a:r>
              </a:p>
              <a:p>
                <a:r>
                  <a:rPr lang="pt-BR" dirty="0"/>
                  <a:t>Arrependimento Absoluto: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p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𝑃𝑒𝑟𝑓𝑜𝑟𝑚𝑎𝑛𝑐𝑒</m:t>
                          </m:r>
                        </m:e>
                        <m:sub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Arrependimento Relativo: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pt-B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𝑀𝑎𝑥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𝑃𝑒𝑟𝑓𝑜𝑟𝑚𝑎𝑛𝑐𝑒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𝑃𝑒𝑟𝑓𝑜𝑟𝑚𝑎𝑛𝑐𝑒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pt-BR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𝑀𝑎𝑥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𝑃𝑒𝑟𝑓𝑜𝑟𝑚𝑎𝑛𝑐𝑒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p>
                                      <m: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056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(RDM)</a:t>
            </a:r>
            <a:br>
              <a:rPr lang="pt-BR" dirty="0"/>
            </a:br>
            <a:r>
              <a:rPr lang="pt-BR" sz="3100" dirty="0"/>
              <a:t>Para quê foi Aplicado?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8904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Avaliar a Robustez de Decisões em:</a:t>
            </a:r>
          </a:p>
          <a:p>
            <a:pPr lvl="1"/>
            <a:r>
              <a:rPr lang="pt-BR" dirty="0"/>
              <a:t>Problemas de Recursos Naturais e adaptação à mudanças climáticas;</a:t>
            </a:r>
          </a:p>
          <a:p>
            <a:pPr lvl="1"/>
            <a:r>
              <a:rPr lang="pt-BR" dirty="0"/>
              <a:t>Planejamento da Resiliência em zonas costeiras;</a:t>
            </a:r>
          </a:p>
          <a:p>
            <a:pPr lvl="1"/>
            <a:r>
              <a:rPr lang="pt-BR" dirty="0"/>
              <a:t>Sustentabilidade Global;</a:t>
            </a:r>
          </a:p>
          <a:p>
            <a:pPr lvl="1"/>
            <a:r>
              <a:rPr lang="pt-BR" dirty="0"/>
              <a:t>Planejamento Energético;</a:t>
            </a:r>
          </a:p>
          <a:p>
            <a:pPr lvl="1"/>
            <a:r>
              <a:rPr lang="pt-BR" dirty="0"/>
              <a:t>Questões Fiscais e Financeiras;</a:t>
            </a:r>
          </a:p>
          <a:p>
            <a:pPr lvl="1"/>
            <a:r>
              <a:rPr lang="pt-BR" dirty="0"/>
              <a:t>Segurança Nacional.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25068" y="5589240"/>
            <a:ext cx="6693865" cy="4738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hlinkClick r:id="rId2"/>
              </a:rPr>
              <a:t>http://www.rand.org/methods/rdmlab/research/applications.html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0974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(RDM)</a:t>
            </a:r>
            <a:br>
              <a:rPr lang="pt-BR" dirty="0"/>
            </a:br>
            <a:r>
              <a:rPr lang="pt-BR" sz="3100" dirty="0"/>
              <a:t>Quem Está Usando?</a:t>
            </a:r>
            <a:endParaRPr lang="pt-BR" dirty="0"/>
          </a:p>
        </p:txBody>
      </p:sp>
      <p:pic>
        <p:nvPicPr>
          <p:cNvPr id="1026" name="Picture 2" descr="Image result for US department of defens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25220"/>
            <a:ext cx="1608094" cy="160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819636" y="3031825"/>
            <a:ext cx="1479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/>
              <a:t>Lempert</a:t>
            </a:r>
            <a:r>
              <a:rPr lang="pt-BR" sz="1200" dirty="0"/>
              <a:t> et. Al (2016) – Mix de Munição</a:t>
            </a:r>
          </a:p>
        </p:txBody>
      </p:sp>
      <p:pic>
        <p:nvPicPr>
          <p:cNvPr id="1030" name="Picture 6" descr="Image result for SEDAP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693" y="1644640"/>
            <a:ext cx="2142142" cy="11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3328777" y="3031825"/>
            <a:ext cx="1479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/>
              <a:t>Kalra</a:t>
            </a:r>
            <a:r>
              <a:rPr lang="pt-BR" sz="1200" dirty="0"/>
              <a:t> et. Al (2016) - Lima</a:t>
            </a:r>
          </a:p>
        </p:txBody>
      </p:sp>
      <p:pic>
        <p:nvPicPr>
          <p:cNvPr id="1032" name="Picture 8" descr="Image result for USEPA Office of wa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808" y="1417639"/>
            <a:ext cx="1923536" cy="172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5966589" y="3031825"/>
            <a:ext cx="1479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/>
              <a:t>Fischbach</a:t>
            </a:r>
            <a:r>
              <a:rPr lang="pt-BR" sz="1200" dirty="0"/>
              <a:t> et. Al (2015) 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819636" y="5280042"/>
            <a:ext cx="1479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/>
              <a:t>Groves</a:t>
            </a:r>
            <a:r>
              <a:rPr lang="pt-BR" sz="1200" dirty="0"/>
              <a:t> (2014) – Costa de Luisiana</a:t>
            </a:r>
          </a:p>
        </p:txBody>
      </p:sp>
      <p:pic>
        <p:nvPicPr>
          <p:cNvPr id="1034" name="Picture 10" descr="Image result for CP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44" y="3693990"/>
            <a:ext cx="1569539" cy="156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56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Como tomar uma Decisão quando...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Consequências afetam o médio e longo prazo...</a:t>
            </a:r>
          </a:p>
          <a:p>
            <a:r>
              <a:rPr lang="pt-BR" dirty="0"/>
              <a:t>Há altos custos para “desfazer” a decisão...</a:t>
            </a:r>
          </a:p>
          <a:p>
            <a:r>
              <a:rPr lang="pt-BR" dirty="0"/>
              <a:t>Não há informação suficiente para uma decisão “perfeita”...</a:t>
            </a:r>
          </a:p>
          <a:p>
            <a:r>
              <a:rPr lang="pt-BR" dirty="0"/>
              <a:t>A situação é complexa: sua intuição não é suficiente para tomar uma boa decisão...</a:t>
            </a:r>
          </a:p>
          <a:p>
            <a:r>
              <a:rPr lang="pt-BR" dirty="0"/>
              <a:t>“Não tomar nenhuma decisão” também é uma decisão!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96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428" y="241419"/>
            <a:ext cx="8229600" cy="830093"/>
          </a:xfrm>
        </p:spPr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(RDM)</a:t>
            </a:r>
            <a:br>
              <a:rPr lang="pt-BR" dirty="0"/>
            </a:br>
            <a:r>
              <a:rPr lang="pt-BR" sz="2200" dirty="0"/>
              <a:t>Trabalhos Seminais e últimas Aplicações</a:t>
            </a:r>
            <a:endParaRPr lang="pt-BR" dirty="0"/>
          </a:p>
        </p:txBody>
      </p:sp>
      <p:sp>
        <p:nvSpPr>
          <p:cNvPr id="4" name="Retângulo: Cantos Arredondados 3"/>
          <p:cNvSpPr/>
          <p:nvPr/>
        </p:nvSpPr>
        <p:spPr>
          <a:xfrm>
            <a:off x="4209391" y="3671667"/>
            <a:ext cx="1395888" cy="7128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Mahnovski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2007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Opções Reais e Investimento em Tecnologias de Célula de Hidrogênio</a:t>
            </a:r>
          </a:p>
        </p:txBody>
      </p:sp>
      <p:sp>
        <p:nvSpPr>
          <p:cNvPr id="7" name="Retângulo: Cantos Arredondados 6"/>
          <p:cNvSpPr/>
          <p:nvPr/>
        </p:nvSpPr>
        <p:spPr>
          <a:xfrm>
            <a:off x="4327785" y="1269172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Fischback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Risco de Alagamento em Nova Orleans</a:t>
            </a:r>
          </a:p>
        </p:txBody>
      </p:sp>
      <p:sp>
        <p:nvSpPr>
          <p:cNvPr id="8" name="Retângulo: Cantos Arredondados 7"/>
          <p:cNvSpPr/>
          <p:nvPr/>
        </p:nvSpPr>
        <p:spPr>
          <a:xfrm>
            <a:off x="4327785" y="2126182"/>
            <a:ext cx="1207205" cy="104372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Lempert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Groves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2010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Avaliação de Políticas para resposta à mudanças climáticas –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Agêcias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de Água</a:t>
            </a:r>
          </a:p>
        </p:txBody>
      </p:sp>
      <p:sp>
        <p:nvSpPr>
          <p:cNvPr id="9" name="Retângulo: Cantos Arredondados 8"/>
          <p:cNvSpPr/>
          <p:nvPr/>
        </p:nvSpPr>
        <p:spPr>
          <a:xfrm>
            <a:off x="4327785" y="4735205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Groves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et. al 2013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Gerenciamento do suprimento de água do Rio Colorado</a:t>
            </a:r>
          </a:p>
        </p:txBody>
      </p:sp>
      <p:sp>
        <p:nvSpPr>
          <p:cNvPr id="10" name="Retângulo: Cantos Arredondados 9"/>
          <p:cNvSpPr/>
          <p:nvPr/>
        </p:nvSpPr>
        <p:spPr>
          <a:xfrm>
            <a:off x="5804257" y="3648873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Abramzon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2014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Gerenciamento de Dívida Interna (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Sovereign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Debt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etângulo: Cantos Arredondados 10"/>
          <p:cNvSpPr/>
          <p:nvPr/>
        </p:nvSpPr>
        <p:spPr>
          <a:xfrm>
            <a:off x="5827075" y="4528457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Bloom 2014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Gerenciamento do Rio Colorado</a:t>
            </a:r>
          </a:p>
        </p:txBody>
      </p:sp>
      <p:sp>
        <p:nvSpPr>
          <p:cNvPr id="12" name="Retângulo: Cantos Arredondados 11"/>
          <p:cNvSpPr/>
          <p:nvPr/>
        </p:nvSpPr>
        <p:spPr>
          <a:xfrm>
            <a:off x="5827075" y="1617327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Groves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et al 2014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Desenvolvimento de estratégias robustas para mudanças climáticas</a:t>
            </a:r>
          </a:p>
        </p:txBody>
      </p:sp>
      <p:sp>
        <p:nvSpPr>
          <p:cNvPr id="13" name="Retângulo: Cantos Arredondados 12"/>
          <p:cNvSpPr/>
          <p:nvPr/>
        </p:nvSpPr>
        <p:spPr>
          <a:xfrm>
            <a:off x="5827076" y="2457029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Groves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et al 2014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Proteção em Regiões Costeiras - Louisiana</a:t>
            </a:r>
          </a:p>
        </p:txBody>
      </p:sp>
      <p:sp>
        <p:nvSpPr>
          <p:cNvPr id="14" name="Retângulo: Cantos Arredondados 13"/>
          <p:cNvSpPr/>
          <p:nvPr/>
        </p:nvSpPr>
        <p:spPr>
          <a:xfrm>
            <a:off x="7328933" y="2457029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Fischbach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et al 2015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Gerenciamento da Qualidade da Água</a:t>
            </a:r>
          </a:p>
        </p:txBody>
      </p:sp>
      <p:sp>
        <p:nvSpPr>
          <p:cNvPr id="15" name="Retângulo: Cantos Arredondados 14"/>
          <p:cNvSpPr/>
          <p:nvPr/>
        </p:nvSpPr>
        <p:spPr>
          <a:xfrm>
            <a:off x="7384132" y="3626916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Lempert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et al 2016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Defesa: Definição do Mix de Munição</a:t>
            </a:r>
          </a:p>
        </p:txBody>
      </p:sp>
      <p:sp>
        <p:nvSpPr>
          <p:cNvPr id="16" name="Retângulo: Cantos Arredondados 15"/>
          <p:cNvSpPr/>
          <p:nvPr/>
        </p:nvSpPr>
        <p:spPr>
          <a:xfrm>
            <a:off x="7384131" y="4528457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Molina-Perez 2016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Avaliação de Políticas Tecnológicas e Climáticas Internacionais</a:t>
            </a:r>
          </a:p>
        </p:txBody>
      </p:sp>
      <p:sp>
        <p:nvSpPr>
          <p:cNvPr id="17" name="Retângulo: Cantos Arredondados 16"/>
          <p:cNvSpPr/>
          <p:nvPr/>
        </p:nvSpPr>
        <p:spPr>
          <a:xfrm>
            <a:off x="7325597" y="1556856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Groves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et al 2016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Computação de Alta Performance em apoio á tomada de decisão em tempo real</a:t>
            </a: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244198" y="3383668"/>
            <a:ext cx="8576274" cy="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tângulo: Cantos Arredondados 21"/>
          <p:cNvSpPr/>
          <p:nvPr/>
        </p:nvSpPr>
        <p:spPr>
          <a:xfrm>
            <a:off x="121897" y="4904630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Bankes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1993</a:t>
            </a:r>
          </a:p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Policy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tângulo: Cantos Arredondados 22"/>
          <p:cNvSpPr/>
          <p:nvPr/>
        </p:nvSpPr>
        <p:spPr>
          <a:xfrm>
            <a:off x="121898" y="3679446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Lempert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2002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A new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sciences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systems</a:t>
            </a:r>
          </a:p>
        </p:txBody>
      </p:sp>
      <p:sp>
        <p:nvSpPr>
          <p:cNvPr id="24" name="Retângulo: Cantos Arredondados 23"/>
          <p:cNvSpPr/>
          <p:nvPr/>
        </p:nvSpPr>
        <p:spPr>
          <a:xfrm>
            <a:off x="121898" y="1693463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Lempert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Popper,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Bankes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2002</a:t>
            </a:r>
          </a:p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Conftronting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Surprise</a:t>
            </a: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tângulo: Cantos Arredondados 24"/>
          <p:cNvSpPr/>
          <p:nvPr/>
        </p:nvSpPr>
        <p:spPr>
          <a:xfrm>
            <a:off x="1404238" y="1693463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Lempert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Popper,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Bankes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2003</a:t>
            </a:r>
          </a:p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Shaping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Next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Hundred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tângulo: Cantos Arredondados 25"/>
          <p:cNvSpPr/>
          <p:nvPr/>
        </p:nvSpPr>
        <p:spPr>
          <a:xfrm>
            <a:off x="1415363" y="3679447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Popper,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Lempert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Bankes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2005</a:t>
            </a:r>
          </a:p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Shaping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Future</a:t>
            </a:r>
          </a:p>
        </p:txBody>
      </p:sp>
      <p:sp>
        <p:nvSpPr>
          <p:cNvPr id="27" name="Retângulo: Cantos Arredondados 26"/>
          <p:cNvSpPr/>
          <p:nvPr/>
        </p:nvSpPr>
        <p:spPr>
          <a:xfrm>
            <a:off x="1415363" y="4910446"/>
            <a:ext cx="1207205" cy="71287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Rand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2006</a:t>
            </a:r>
          </a:p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Despite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Long-Term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Tackled</a:t>
            </a: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tângulo: Cantos Arredondados 27"/>
          <p:cNvSpPr/>
          <p:nvPr/>
        </p:nvSpPr>
        <p:spPr>
          <a:xfrm>
            <a:off x="2772529" y="4800516"/>
            <a:ext cx="1309523" cy="9327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Lempert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Groves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Popper,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Bankes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2006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A General,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Analytic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Generationg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Robust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Strategies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Narrative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Scenarios</a:t>
            </a: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tângulo: Cantos Arredondados 28"/>
          <p:cNvSpPr/>
          <p:nvPr/>
        </p:nvSpPr>
        <p:spPr>
          <a:xfrm>
            <a:off x="2772529" y="3568243"/>
            <a:ext cx="1309523" cy="10260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Pruyt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2007</a:t>
            </a:r>
          </a:p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Dealing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Combining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System Dynamics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MCDA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tângulo: Cantos Arredondados 29"/>
          <p:cNvSpPr/>
          <p:nvPr/>
        </p:nvSpPr>
        <p:spPr>
          <a:xfrm>
            <a:off x="2772529" y="1693463"/>
            <a:ext cx="1309523" cy="70078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Groves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Lempert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2007</a:t>
            </a:r>
          </a:p>
          <a:p>
            <a:pPr algn="ctr"/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A new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analytic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finding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policy-relevant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scenarios</a:t>
            </a: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57419" y="2977136"/>
            <a:ext cx="814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1993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8532440" y="2977136"/>
            <a:ext cx="505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491145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de Aplicação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Políticas para a Sustentabilidade Mundial:</a:t>
            </a:r>
          </a:p>
          <a:p>
            <a:pPr marL="0" indent="0" algn="ctr">
              <a:buNone/>
            </a:pPr>
            <a:r>
              <a:rPr lang="pt-BR" dirty="0"/>
              <a:t>“Que política de curto prazo irá ajudar a assegurar desenvolvimento econômico em um ambiente sustentável no século 21?”</a:t>
            </a:r>
          </a:p>
        </p:txBody>
      </p:sp>
    </p:spTree>
    <p:extLst>
      <p:ext uri="{BB962C8B-B14F-4D97-AF65-F5344CB8AC3E}">
        <p14:creationId xmlns:p14="http://schemas.microsoft.com/office/powerpoint/2010/main" val="1291719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de Aplicação - XLRM</a:t>
            </a:r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431275"/>
              </p:ext>
            </p:extLst>
          </p:nvPr>
        </p:nvGraphicFramePr>
        <p:xfrm>
          <a:off x="457200" y="1600200"/>
          <a:ext cx="8229600" cy="383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48795324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921607113"/>
                    </a:ext>
                  </a:extLst>
                </a:gridCol>
              </a:tblGrid>
              <a:tr h="491840">
                <a:tc>
                  <a:txBody>
                    <a:bodyPr/>
                    <a:lstStyle/>
                    <a:p>
                      <a:r>
                        <a:rPr lang="pt-BR" dirty="0"/>
                        <a:t>X – Incertezas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L – Estratégias / Políticas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87371"/>
                  </a:ext>
                </a:extLst>
              </a:tr>
              <a:tr h="1940408">
                <a:tc>
                  <a:txBody>
                    <a:bodyPr/>
                    <a:lstStyle/>
                    <a:p>
                      <a:r>
                        <a:rPr lang="pt-BR" dirty="0"/>
                        <a:t>Economia (taxas de crescimento, </a:t>
                      </a:r>
                      <a:r>
                        <a:rPr lang="pt-BR" dirty="0" err="1"/>
                        <a:t>decoupling</a:t>
                      </a:r>
                      <a:r>
                        <a:rPr lang="pt-BR" dirty="0"/>
                        <a:t>,</a:t>
                      </a:r>
                      <a:r>
                        <a:rPr lang="pt-BR" baseline="0" dirty="0"/>
                        <a:t> </a:t>
                      </a:r>
                      <a:r>
                        <a:rPr lang="pt-BR" baseline="0" dirty="0" err="1"/>
                        <a:t>etc</a:t>
                      </a:r>
                      <a:r>
                        <a:rPr lang="pt-BR" baseline="0" dirty="0"/>
                        <a:t>)</a:t>
                      </a:r>
                    </a:p>
                    <a:p>
                      <a:r>
                        <a:rPr lang="pt-BR" baseline="0" dirty="0" err="1"/>
                        <a:t>Effeito</a:t>
                      </a:r>
                      <a:r>
                        <a:rPr lang="pt-BR" baseline="0" dirty="0"/>
                        <a:t> da degradação ambiental no crescimento</a:t>
                      </a:r>
                    </a:p>
                    <a:p>
                      <a:r>
                        <a:rPr lang="pt-BR" baseline="0" dirty="0"/>
                        <a:t>Custo e efetividade das políticas, etc.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Políticas para Aumentar a</a:t>
                      </a:r>
                      <a:r>
                        <a:rPr lang="pt-BR" baseline="0" dirty="0"/>
                        <a:t> taxa de desacoplamento</a:t>
                      </a:r>
                    </a:p>
                    <a:p>
                      <a:r>
                        <a:rPr lang="pt-BR" baseline="0" dirty="0" err="1"/>
                        <a:t>Milestones</a:t>
                      </a:r>
                      <a:r>
                        <a:rPr lang="pt-BR" baseline="0" dirty="0"/>
                        <a:t> de curto prazo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633432"/>
                  </a:ext>
                </a:extLst>
              </a:tr>
              <a:tr h="491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 - Relações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 – Medidas para </a:t>
                      </a:r>
                      <a:r>
                        <a:rPr lang="pt-BR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Rankear</a:t>
                      </a:r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Cenários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687562"/>
                  </a:ext>
                </a:extLst>
              </a:tr>
              <a:tr h="848929">
                <a:tc>
                  <a:txBody>
                    <a:bodyPr/>
                    <a:lstStyle/>
                    <a:p>
                      <a:r>
                        <a:rPr lang="pt-BR" dirty="0"/>
                        <a:t>Equações contidas no modelo </a:t>
                      </a:r>
                      <a:r>
                        <a:rPr lang="pt-BR" dirty="0" err="1"/>
                        <a:t>wonderland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Taxa de melhoria no GDP</a:t>
                      </a:r>
                      <a:r>
                        <a:rPr lang="pt-BR" baseline="0" dirty="0"/>
                        <a:t> per capita, Longevidade, etc.</a:t>
                      </a:r>
                    </a:p>
                    <a:p>
                      <a:r>
                        <a:rPr lang="pt-BR" baseline="0" dirty="0"/>
                        <a:t>Medida Principal:  IDH e “Green DGP”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747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732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916" y="1667362"/>
            <a:ext cx="603016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220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Incertezas Críticas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95" y="1628800"/>
            <a:ext cx="4983609" cy="410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51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Exemplo – Identificando Vulnerabilidades – Estratégia não Adaptativa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45" y="1722253"/>
            <a:ext cx="5733120" cy="420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00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84" y="1430458"/>
            <a:ext cx="6125430" cy="4382112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Autofit/>
          </a:bodyPr>
          <a:lstStyle/>
          <a:p>
            <a:r>
              <a:rPr lang="pt-BR" sz="2800" dirty="0"/>
              <a:t>Exemplo – Identificando Vulnerabilidades – Estratégia não Adaptativa</a:t>
            </a:r>
          </a:p>
        </p:txBody>
      </p:sp>
    </p:spTree>
    <p:extLst>
      <p:ext uri="{BB962C8B-B14F-4D97-AF65-F5344CB8AC3E}">
        <p14:creationId xmlns:p14="http://schemas.microsoft.com/office/powerpoint/2010/main" val="3742042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45" y="1566047"/>
            <a:ext cx="6030167" cy="4239217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Autofit/>
          </a:bodyPr>
          <a:lstStyle/>
          <a:p>
            <a:r>
              <a:rPr lang="pt-BR" sz="2800" dirty="0"/>
              <a:t>Exemplo – Identificando Vulnerabilidades – Estratégia não Adaptativa</a:t>
            </a:r>
          </a:p>
        </p:txBody>
      </p:sp>
    </p:spTree>
    <p:extLst>
      <p:ext uri="{BB962C8B-B14F-4D97-AF65-F5344CB8AC3E}">
        <p14:creationId xmlns:p14="http://schemas.microsoft.com/office/powerpoint/2010/main" val="2865444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Autofit/>
          </a:bodyPr>
          <a:lstStyle/>
          <a:p>
            <a:r>
              <a:rPr lang="pt-BR" sz="2800" dirty="0"/>
              <a:t>Exemplo – Identificando Vulnerabilidades – Estratégia não Adaptativa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11" y="1641598"/>
            <a:ext cx="6188177" cy="423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8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dirty="0"/>
              <a:t>Estratégia Adaptativa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58" y="1196752"/>
            <a:ext cx="632548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1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Abordagens Tradicionais: Predizer e Agir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71500" indent="-514350">
              <a:buFont typeface="+mj-lt"/>
              <a:buAutoNum type="arabicPeriod"/>
            </a:pPr>
            <a:r>
              <a:rPr lang="pt-BR" dirty="0"/>
              <a:t>Aprenda sobre a Situação;</a:t>
            </a:r>
          </a:p>
          <a:p>
            <a:pPr marL="571500" indent="-514350">
              <a:buFont typeface="+mj-lt"/>
              <a:buAutoNum type="arabicPeriod"/>
            </a:pPr>
            <a:r>
              <a:rPr lang="pt-BR" dirty="0"/>
              <a:t>Estime como o futuro será (faça previsões, pesquisas, estime probabilidades...)</a:t>
            </a:r>
          </a:p>
          <a:p>
            <a:pPr marL="571500" indent="-514350">
              <a:buFont typeface="+mj-lt"/>
              <a:buAutoNum type="arabicPeriod"/>
            </a:pPr>
            <a:r>
              <a:rPr lang="pt-BR" dirty="0"/>
              <a:t>Elenque as possíveis decisões;</a:t>
            </a:r>
          </a:p>
          <a:p>
            <a:pPr marL="571500" indent="-514350">
              <a:buFont typeface="+mj-lt"/>
              <a:buAutoNum type="arabicPeriod"/>
            </a:pPr>
            <a:r>
              <a:rPr lang="pt-BR" dirty="0"/>
              <a:t>Escolha a decisão que tiver a maior “utilidade </a:t>
            </a:r>
            <a:r>
              <a:rPr lang="pt-BR" i="1" dirty="0"/>
              <a:t>esperada</a:t>
            </a:r>
            <a:r>
              <a:rPr lang="pt-BR" dirty="0"/>
              <a:t>” (Regra de Decisão </a:t>
            </a:r>
            <a:r>
              <a:rPr lang="pt-BR" dirty="0" err="1"/>
              <a:t>Bayeseana</a:t>
            </a:r>
            <a:r>
              <a:rPr lang="pt-BR" dirty="0"/>
              <a:t>);</a:t>
            </a:r>
          </a:p>
          <a:p>
            <a:pPr marL="571500" indent="-514350">
              <a:buFont typeface="+mj-lt"/>
              <a:buAutoNum type="arabicPeriod"/>
            </a:pPr>
            <a:r>
              <a:rPr lang="pt-BR" dirty="0"/>
              <a:t>Faça uma análise de sensibilidade para ver como sua decisão seria afetada por um futuro diferente do que imaginou...</a:t>
            </a:r>
          </a:p>
        </p:txBody>
      </p:sp>
    </p:spTree>
    <p:extLst>
      <p:ext uri="{BB962C8B-B14F-4D97-AF65-F5344CB8AC3E}">
        <p14:creationId xmlns:p14="http://schemas.microsoft.com/office/powerpoint/2010/main" val="2060769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dirty="0"/>
              <a:t>Estratégia Adaptativa – Segunda Rodada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100" y="1271286"/>
            <a:ext cx="6439799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668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dirty="0"/>
              <a:t>Estratégia Adaptativa – Segunda Rodada</a:t>
            </a:r>
            <a:br>
              <a:rPr lang="pt-BR" sz="3600" dirty="0"/>
            </a:br>
            <a:r>
              <a:rPr lang="pt-BR" sz="3600" dirty="0"/>
              <a:t>O que pode dar errado?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799" y="1844824"/>
            <a:ext cx="5306402" cy="39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31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dirty="0"/>
              <a:t>Estratégia Robusta – Terceira Rodada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062" y="1268760"/>
            <a:ext cx="5611874" cy="441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1207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dirty="0"/>
              <a:t>Estratégia Robusta – Terceira Rodada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40" y="1410576"/>
            <a:ext cx="6789320" cy="42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92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Autofit/>
          </a:bodyPr>
          <a:lstStyle/>
          <a:p>
            <a:r>
              <a:rPr lang="pt-BR" sz="3600" dirty="0"/>
              <a:t>Estratégia Robusta – Terceira Rodada</a:t>
            </a:r>
            <a:br>
              <a:rPr lang="pt-BR" sz="3600" dirty="0"/>
            </a:br>
            <a:r>
              <a:rPr lang="pt-BR" sz="3600" dirty="0"/>
              <a:t>O que pode dar errado?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57" y="1510149"/>
            <a:ext cx="5983487" cy="434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872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Caracterizando Riscos Irredutíveis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1556792"/>
            <a:ext cx="5229955" cy="403916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59" y="3123873"/>
            <a:ext cx="3134162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719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5.DISSERTAÇÃO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37099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Porquê não utilizar o RDM?</a:t>
            </a:r>
            <a:br>
              <a:rPr lang="pt-BR" dirty="0"/>
            </a:br>
            <a:r>
              <a:rPr lang="pt-BR" sz="3600" dirty="0"/>
              <a:t>Possíveis Ressalvas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pt-BR" sz="1800" strike="sngStrike" dirty="0"/>
              <a:t>Não temos incertezas;</a:t>
            </a:r>
          </a:p>
          <a:p>
            <a:r>
              <a:rPr lang="pt-BR" sz="1800" strike="sngStrike" dirty="0"/>
              <a:t>O Método é fechado e não divulgado;</a:t>
            </a:r>
          </a:p>
          <a:p>
            <a:r>
              <a:rPr lang="pt-BR" sz="1800" strike="sngStrike" dirty="0"/>
              <a:t>Não há software para realizar as análises identificadas;</a:t>
            </a:r>
          </a:p>
          <a:p>
            <a:r>
              <a:rPr lang="pt-BR" sz="1800" strike="sngStrike" dirty="0"/>
              <a:t>A exploração computacional de cenários não endereça o problema da incerteza;</a:t>
            </a:r>
          </a:p>
          <a:p>
            <a:r>
              <a:rPr lang="pt-BR" sz="1800" strike="sngStrike" dirty="0"/>
              <a:t>Não precisamos tomar decisões irreversíveis;</a:t>
            </a:r>
          </a:p>
          <a:p>
            <a:r>
              <a:rPr lang="pt-BR" sz="1800" dirty="0"/>
              <a:t>Não temos tantas incertezas que demandem isto;</a:t>
            </a:r>
          </a:p>
          <a:p>
            <a:r>
              <a:rPr lang="pt-BR" sz="1800" dirty="0"/>
              <a:t>Não temos tantas decisões concomitantes que exijam uma análise exploratória;</a:t>
            </a:r>
          </a:p>
          <a:p>
            <a:r>
              <a:rPr lang="pt-BR" sz="1800" dirty="0"/>
              <a:t>Não precisamos (ou não queremos ajuda de) algoritmos para identificar condições nas quais nossa estratégia pode falhar;</a:t>
            </a:r>
          </a:p>
          <a:p>
            <a:r>
              <a:rPr lang="pt-BR" sz="1800" dirty="0"/>
              <a:t>Não há ganho em identificar as vulnerabilidades de um conjunto de iniciativas;</a:t>
            </a:r>
          </a:p>
          <a:p>
            <a:r>
              <a:rPr lang="pt-BR" sz="1800" dirty="0"/>
              <a:t>Aplicar o método é mais caro do que o benefício de avaliar a robustez das estratégias atuais;</a:t>
            </a:r>
          </a:p>
          <a:p>
            <a:r>
              <a:rPr lang="pt-BR" sz="1800" dirty="0"/>
              <a:t>Não queremos identificar vulnerabilidades na nossa estratégia.</a:t>
            </a:r>
          </a:p>
        </p:txBody>
      </p:sp>
    </p:spTree>
    <p:extLst>
      <p:ext uri="{BB962C8B-B14F-4D97-AF65-F5344CB8AC3E}">
        <p14:creationId xmlns:p14="http://schemas.microsoft.com/office/powerpoint/2010/main" val="32235927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Questões para a </a:t>
            </a:r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e Modelagem Exploratória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7072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Tais abordagens foram utilizadas nas duas últimas décadas para a avaliação de políticas públicas;</a:t>
            </a:r>
          </a:p>
          <a:p>
            <a:r>
              <a:rPr lang="pt-BR" dirty="0"/>
              <a:t>Apesar do potencial anunciado ainda não identifiquei uma avaliação de sua aplicabilidade para empresas;</a:t>
            </a:r>
          </a:p>
          <a:p>
            <a:r>
              <a:rPr lang="pt-BR" dirty="0"/>
              <a:t>O método </a:t>
            </a:r>
            <a:r>
              <a:rPr lang="pt-BR" b="1" dirty="0" err="1"/>
              <a:t>Robust</a:t>
            </a:r>
            <a:r>
              <a:rPr lang="pt-BR" b="1" dirty="0"/>
              <a:t> </a:t>
            </a:r>
            <a:r>
              <a:rPr lang="pt-BR" b="1" dirty="0" err="1"/>
              <a:t>Decision</a:t>
            </a:r>
            <a:r>
              <a:rPr lang="pt-BR" b="1" dirty="0"/>
              <a:t> </a:t>
            </a:r>
            <a:r>
              <a:rPr lang="pt-BR" b="1" dirty="0" err="1"/>
              <a:t>Making</a:t>
            </a:r>
            <a:r>
              <a:rPr lang="pt-BR" b="1" dirty="0"/>
              <a:t> </a:t>
            </a:r>
            <a:r>
              <a:rPr lang="pt-BR" dirty="0"/>
              <a:t>é aplicável para processos de decisão em empresas com quais características?</a:t>
            </a:r>
          </a:p>
          <a:p>
            <a:r>
              <a:rPr lang="pt-BR" dirty="0"/>
              <a:t>Em que pode e deve ser aplicado, e no que não deveria ser aplicado?</a:t>
            </a:r>
          </a:p>
          <a:p>
            <a:r>
              <a:rPr lang="pt-BR" dirty="0"/>
              <a:t>Em Geral, </a:t>
            </a:r>
            <a:r>
              <a:rPr lang="pt-BR" b="1" dirty="0" err="1"/>
              <a:t>Exploratory</a:t>
            </a:r>
            <a:r>
              <a:rPr lang="pt-BR" b="1" dirty="0"/>
              <a:t> </a:t>
            </a:r>
            <a:r>
              <a:rPr lang="pt-BR" b="1" dirty="0" err="1"/>
              <a:t>Modeling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dirty="0"/>
              <a:t> é uma abordagem valiosa para </a:t>
            </a:r>
            <a:r>
              <a:rPr lang="pt-BR" b="1" dirty="0"/>
              <a:t>Empresas</a:t>
            </a:r>
            <a:r>
              <a:rPr lang="pt-BR" dirty="0"/>
              <a:t>?</a:t>
            </a:r>
          </a:p>
          <a:p>
            <a:r>
              <a:rPr lang="pt-BR" dirty="0"/>
              <a:t>Enfim, como podemos “trazer este método”?</a:t>
            </a:r>
          </a:p>
        </p:txBody>
      </p:sp>
    </p:spTree>
    <p:extLst>
      <p:ext uri="{BB962C8B-B14F-4D97-AF65-F5344CB8AC3E}">
        <p14:creationId xmlns:p14="http://schemas.microsoft.com/office/powerpoint/2010/main" val="4480048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O que se pode fazer com um Artefato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366368"/>
              </p:ext>
            </p:extLst>
          </p:nvPr>
        </p:nvGraphicFramePr>
        <p:xfrm>
          <a:off x="457200" y="1268760"/>
          <a:ext cx="8229600" cy="804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19003913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12252490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96399361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3386491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718702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Estágio do Artefato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54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Inexistente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Projetar</a:t>
                      </a:r>
                      <a:r>
                        <a:rPr lang="pt-BR" baseline="0" dirty="0"/>
                        <a:t> o Artefato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7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Existente, Imaturo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Testar e Melhorar o Artefato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29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Existente,</a:t>
                      </a:r>
                      <a:r>
                        <a:rPr lang="pt-BR" baseline="0" dirty="0"/>
                        <a:t> maduro, desconhecido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Delimitar o Artefato: Aprender e aplicar o artefato em outros contextos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Existente,</a:t>
                      </a:r>
                      <a:r>
                        <a:rPr lang="pt-BR" baseline="0" dirty="0"/>
                        <a:t> maduro, desconhecido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Aprender como</a:t>
                      </a:r>
                      <a:r>
                        <a:rPr lang="pt-BR" baseline="0" dirty="0"/>
                        <a:t> integrar o artefato a outras situações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99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Existente, Maduro, Conhecido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Questionar o Artefato, “Desmontar” o artefato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0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Existente, Maduro,</a:t>
                      </a:r>
                      <a:r>
                        <a:rPr lang="pt-BR" baseline="0" dirty="0"/>
                        <a:t> Conhecido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Superar o Artefato.</a:t>
                      </a:r>
                    </a:p>
                    <a:p>
                      <a:r>
                        <a:rPr lang="pt-BR" dirty="0"/>
                        <a:t>Criar</a:t>
                      </a:r>
                      <a:r>
                        <a:rPr lang="pt-BR" baseline="0" dirty="0"/>
                        <a:t> outro melhor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330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663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Abordagens Tradicionais:</a:t>
            </a:r>
            <a:br>
              <a:rPr lang="pt-BR" dirty="0"/>
            </a:br>
            <a:r>
              <a:rPr lang="pt-BR" dirty="0"/>
              <a:t> “Predizer e então Agir”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3501009"/>
            <a:ext cx="8229600" cy="1800199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Quando usamos esta abordagem em condições de incerteza “profunda”:</a:t>
            </a:r>
          </a:p>
          <a:p>
            <a:pPr lvl="1"/>
            <a:r>
              <a:rPr lang="pt-BR" dirty="0"/>
              <a:t>Incertezas são subestimadas;</a:t>
            </a:r>
          </a:p>
          <a:p>
            <a:pPr lvl="1"/>
            <a:r>
              <a:rPr lang="pt-BR" dirty="0"/>
              <a:t>Pressupostos conflitantes “travam” a decisão;</a:t>
            </a:r>
          </a:p>
          <a:p>
            <a:pPr lvl="1"/>
            <a:r>
              <a:rPr lang="pt-BR" dirty="0"/>
              <a:t>Previsões tendem a cegar os </a:t>
            </a:r>
            <a:r>
              <a:rPr lang="pt-BR" dirty="0" err="1"/>
              <a:t>decisores</a:t>
            </a:r>
            <a:r>
              <a:rPr lang="pt-BR" dirty="0"/>
              <a:t> em relação à surpresa.</a:t>
            </a:r>
          </a:p>
        </p:txBody>
      </p:sp>
      <p:sp>
        <p:nvSpPr>
          <p:cNvPr id="4" name="Retângulo: Cantos Arredondados 3"/>
          <p:cNvSpPr/>
          <p:nvPr/>
        </p:nvSpPr>
        <p:spPr>
          <a:xfrm>
            <a:off x="908519" y="1772816"/>
            <a:ext cx="2142386" cy="10801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Como o futuro deve ser?</a:t>
            </a:r>
          </a:p>
        </p:txBody>
      </p:sp>
      <p:sp>
        <p:nvSpPr>
          <p:cNvPr id="5" name="Retângulo: Cantos Arredondados 4"/>
          <p:cNvSpPr/>
          <p:nvPr/>
        </p:nvSpPr>
        <p:spPr>
          <a:xfrm>
            <a:off x="3500807" y="1772816"/>
            <a:ext cx="2142386" cy="10801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Qual é a melhor decisão a tomar hoje?</a:t>
            </a:r>
          </a:p>
        </p:txBody>
      </p:sp>
      <p:sp>
        <p:nvSpPr>
          <p:cNvPr id="6" name="Retângulo: Cantos Arredondados 5"/>
          <p:cNvSpPr/>
          <p:nvPr/>
        </p:nvSpPr>
        <p:spPr>
          <a:xfrm>
            <a:off x="6093095" y="1772816"/>
            <a:ext cx="2142386" cy="108012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quão sensível é a minha decisão à estas condições?</a:t>
            </a:r>
          </a:p>
        </p:txBody>
      </p:sp>
      <p:cxnSp>
        <p:nvCxnSpPr>
          <p:cNvPr id="8" name="Conector de Seta Reta 7"/>
          <p:cNvCxnSpPr>
            <a:stCxn id="4" idx="3"/>
            <a:endCxn id="5" idx="1"/>
          </p:cNvCxnSpPr>
          <p:nvPr/>
        </p:nvCxnSpPr>
        <p:spPr>
          <a:xfrm>
            <a:off x="3050905" y="2312876"/>
            <a:ext cx="4499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>
            <a:stCxn id="5" idx="3"/>
            <a:endCxn id="6" idx="1"/>
          </p:cNvCxnSpPr>
          <p:nvPr/>
        </p:nvCxnSpPr>
        <p:spPr>
          <a:xfrm>
            <a:off x="5643193" y="2312876"/>
            <a:ext cx="4499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: Angulado 12"/>
          <p:cNvCxnSpPr>
            <a:stCxn id="6" idx="2"/>
            <a:endCxn id="4" idx="2"/>
          </p:cNvCxnSpPr>
          <p:nvPr/>
        </p:nvCxnSpPr>
        <p:spPr>
          <a:xfrm rot="5400000">
            <a:off x="4572000" y="260648"/>
            <a:ext cx="12700" cy="5184576"/>
          </a:xfrm>
          <a:prstGeom prst="bentConnector3">
            <a:avLst>
              <a:gd name="adj1" fmla="val 1800000"/>
            </a:avLst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908519" y="5404575"/>
            <a:ext cx="59494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</p:spTree>
    <p:extLst>
      <p:ext uri="{BB962C8B-B14F-4D97-AF65-F5344CB8AC3E}">
        <p14:creationId xmlns:p14="http://schemas.microsoft.com/office/powerpoint/2010/main" val="3547969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Objetivos de Pesquisa em Design Science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2731388"/>
              </p:ext>
            </p:extLst>
          </p:nvPr>
        </p:nvGraphicFramePr>
        <p:xfrm>
          <a:off x="457200" y="1268760"/>
          <a:ext cx="8229600" cy="777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632">
                  <a:extLst>
                    <a:ext uri="{9D8B030D-6E8A-4147-A177-3AD203B41FA5}">
                      <a16:colId xmlns:a16="http://schemas.microsoft.com/office/drawing/2014/main" val="2190039132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122524906"/>
                    </a:ext>
                  </a:extLst>
                </a:gridCol>
                <a:gridCol w="678944">
                  <a:extLst>
                    <a:ext uri="{9D8B030D-6E8A-4147-A177-3AD203B41FA5}">
                      <a16:colId xmlns:a16="http://schemas.microsoft.com/office/drawing/2014/main" val="96399361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23386491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718702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Estágio do Artefato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54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Inexistente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Projetar</a:t>
                      </a:r>
                      <a:r>
                        <a:rPr lang="pt-BR" baseline="0" dirty="0"/>
                        <a:t> o Artefato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70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Existente, Imaturo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Testar e Melhorar o Artefato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29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Existente,</a:t>
                      </a:r>
                      <a:r>
                        <a:rPr lang="pt-BR" baseline="0" dirty="0"/>
                        <a:t> maduro, desconhecido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Delimitar o Artefato: Aprender e aplicar o artefato em outros contextos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Existente,</a:t>
                      </a:r>
                      <a:r>
                        <a:rPr lang="pt-BR" baseline="0" dirty="0"/>
                        <a:t> maduro, desconhecido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Aprender como</a:t>
                      </a:r>
                      <a:r>
                        <a:rPr lang="pt-BR" baseline="0" dirty="0"/>
                        <a:t> integrar o artefato a outras situações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999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Existente, Maduro, Conhecido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Questionar o Artefato, “Desmontar” o artefato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0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Existente, Maduro,</a:t>
                      </a:r>
                      <a:r>
                        <a:rPr lang="pt-BR" baseline="0" dirty="0"/>
                        <a:t> Conhecido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Superar o Artefato.</a:t>
                      </a:r>
                    </a:p>
                    <a:p>
                      <a:r>
                        <a:rPr lang="pt-BR" dirty="0"/>
                        <a:t>Criar</a:t>
                      </a:r>
                      <a:r>
                        <a:rPr lang="pt-BR" baseline="0" dirty="0"/>
                        <a:t> outro melhor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330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2911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 Contexto é Relevante: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objetivo deveria depender da “situação atual” da literatura, mas a revisão mais profunda normalmente vem depois;</a:t>
            </a:r>
          </a:p>
          <a:p>
            <a:r>
              <a:rPr lang="pt-BR" dirty="0"/>
              <a:t>“O que se pode fazer com um Artefato?”</a:t>
            </a:r>
          </a:p>
          <a:p>
            <a:r>
              <a:rPr lang="pt-BR" dirty="0"/>
              <a:t>O que se pode fazer com o RDM?</a:t>
            </a:r>
          </a:p>
          <a:p>
            <a:r>
              <a:rPr lang="pt-BR" dirty="0"/>
              <a:t>Como chegar a um objetivo “honesto” quando se quer estudar o artefato?</a:t>
            </a:r>
          </a:p>
        </p:txBody>
      </p:sp>
    </p:spTree>
    <p:extLst>
      <p:ext uri="{BB962C8B-B14F-4D97-AF65-F5344CB8AC3E}">
        <p14:creationId xmlns:p14="http://schemas.microsoft.com/office/powerpoint/2010/main" val="2103015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O Problema de “</a:t>
            </a:r>
            <a:r>
              <a:rPr lang="pt-BR" sz="3200" b="1" i="1" dirty="0"/>
              <a:t>Como Definir o Problema de Pesquisa</a:t>
            </a:r>
            <a:r>
              <a:rPr lang="pt-BR" sz="3200" dirty="0"/>
              <a:t>”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objetivo deveria depender da “situação atual” do conhecimento;</a:t>
            </a:r>
          </a:p>
          <a:p>
            <a:r>
              <a:rPr lang="pt-BR" dirty="0"/>
              <a:t>“O que se pode fazer com um Artefato?”</a:t>
            </a:r>
          </a:p>
          <a:p>
            <a:r>
              <a:rPr lang="pt-BR" dirty="0"/>
              <a:t>O que se pode fazer com o RDM?</a:t>
            </a:r>
          </a:p>
        </p:txBody>
      </p:sp>
    </p:spTree>
    <p:extLst>
      <p:ext uri="{BB962C8B-B14F-4D97-AF65-F5344CB8AC3E}">
        <p14:creationId xmlns:p14="http://schemas.microsoft.com/office/powerpoint/2010/main" val="41681426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Identificando Objetivos Plausíveis de Pesquisa relacionados a qualquer Artefato</a:t>
            </a:r>
            <a:endParaRPr lang="pt-BR" sz="3200" i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224615" y="337128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Questionar o Artefato e inventar outro artefato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885434" y="4809537"/>
            <a:ext cx="150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Descrever como o Artefato funciona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65390" y="3932374"/>
            <a:ext cx="220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Aplicar o Artefato no mesmo Contexto no qual existem aplicações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224451" y="3376627"/>
            <a:ext cx="1821802" cy="614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Propor Método para Implantação do Artefato em outros Contextos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973057" y="4030384"/>
            <a:ext cx="150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Aplicar o Artefato em um Contexto Novo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4813493" y="5492227"/>
            <a:ext cx="1505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Inventar o Artefato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179087" y="186238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Comparar o </a:t>
            </a:r>
            <a:r>
              <a:rPr lang="pt-BR" sz="1200" dirty="0" err="1"/>
              <a:t>Artetafo</a:t>
            </a:r>
            <a:r>
              <a:rPr lang="pt-BR" sz="1200" dirty="0"/>
              <a:t> com outros Artefatos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638534" y="3261664"/>
            <a:ext cx="1368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Revisar Aplicações do Artefato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647735" y="2927076"/>
            <a:ext cx="150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Explicar Porquê o Artefato Funciona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16336" y="1840690"/>
            <a:ext cx="150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Analisar a relação do Artefato com outros Artefatos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4370990" y="4798446"/>
            <a:ext cx="150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Explicitar Heurísticas Construtivas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984726" y="2575693"/>
            <a:ext cx="150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Explicitar Heurísticas Contingenciais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945447" y="1772816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Delimitar os contextos de aplicação do Artefato</a:t>
            </a:r>
          </a:p>
        </p:txBody>
      </p:sp>
      <p:cxnSp>
        <p:nvCxnSpPr>
          <p:cNvPr id="31" name="Conector: Curvo 30"/>
          <p:cNvCxnSpPr>
            <a:stCxn id="22" idx="1"/>
            <a:endCxn id="17" idx="2"/>
          </p:cNvCxnSpPr>
          <p:nvPr/>
        </p:nvCxnSpPr>
        <p:spPr>
          <a:xfrm rot="10800000">
            <a:off x="2638245" y="5271203"/>
            <a:ext cx="2175248" cy="3595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Curvo 32"/>
          <p:cNvCxnSpPr>
            <a:stCxn id="18" idx="0"/>
            <a:endCxn id="24" idx="1"/>
          </p:cNvCxnSpPr>
          <p:nvPr/>
        </p:nvCxnSpPr>
        <p:spPr>
          <a:xfrm rot="5400000" flipH="1" flipV="1">
            <a:off x="1383119" y="3676959"/>
            <a:ext cx="439877" cy="7095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o 29"/>
          <p:cNvCxnSpPr>
            <a:stCxn id="17" idx="3"/>
            <a:endCxn id="21" idx="2"/>
          </p:cNvCxnSpPr>
          <p:nvPr/>
        </p:nvCxnSpPr>
        <p:spPr>
          <a:xfrm flipV="1">
            <a:off x="3391056" y="4492049"/>
            <a:ext cx="334812" cy="54832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o 40"/>
          <p:cNvCxnSpPr>
            <a:stCxn id="21" idx="0"/>
            <a:endCxn id="24" idx="3"/>
          </p:cNvCxnSpPr>
          <p:nvPr/>
        </p:nvCxnSpPr>
        <p:spPr>
          <a:xfrm rot="16200000" flipV="1">
            <a:off x="3097632" y="3402147"/>
            <a:ext cx="537887" cy="7185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Curvo 51"/>
          <p:cNvCxnSpPr>
            <a:stCxn id="17" idx="1"/>
            <a:endCxn id="18" idx="2"/>
          </p:cNvCxnSpPr>
          <p:nvPr/>
        </p:nvCxnSpPr>
        <p:spPr>
          <a:xfrm rot="10800000">
            <a:off x="1567580" y="4578706"/>
            <a:ext cx="317854" cy="4616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Curvo 62"/>
          <p:cNvCxnSpPr>
            <a:stCxn id="17" idx="1"/>
            <a:endCxn id="26" idx="1"/>
          </p:cNvCxnSpPr>
          <p:nvPr/>
        </p:nvCxnSpPr>
        <p:spPr>
          <a:xfrm rot="10800000">
            <a:off x="1716336" y="2163856"/>
            <a:ext cx="169098" cy="2876514"/>
          </a:xfrm>
          <a:prstGeom prst="curvedConnector3">
            <a:avLst>
              <a:gd name="adj1" fmla="val 859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o 66"/>
          <p:cNvCxnSpPr>
            <a:stCxn id="24" idx="0"/>
            <a:endCxn id="26" idx="2"/>
          </p:cNvCxnSpPr>
          <p:nvPr/>
        </p:nvCxnSpPr>
        <p:spPr>
          <a:xfrm rot="5400000" flipH="1" flipV="1">
            <a:off x="2008706" y="2801224"/>
            <a:ext cx="774643" cy="14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: Curvo 72"/>
          <p:cNvCxnSpPr>
            <a:stCxn id="24" idx="0"/>
            <a:endCxn id="23" idx="2"/>
          </p:cNvCxnSpPr>
          <p:nvPr/>
        </p:nvCxnSpPr>
        <p:spPr>
          <a:xfrm rot="5400000" flipH="1" flipV="1">
            <a:off x="2696236" y="1950722"/>
            <a:ext cx="937615" cy="16842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Curvo 77"/>
          <p:cNvCxnSpPr>
            <a:stCxn id="23" idx="3"/>
            <a:endCxn id="29" idx="1"/>
          </p:cNvCxnSpPr>
          <p:nvPr/>
        </p:nvCxnSpPr>
        <p:spPr>
          <a:xfrm>
            <a:off x="4835271" y="2093217"/>
            <a:ext cx="1110176" cy="2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: Curvo 80"/>
          <p:cNvCxnSpPr>
            <a:stCxn id="26" idx="0"/>
            <a:endCxn id="29" idx="0"/>
          </p:cNvCxnSpPr>
          <p:nvPr/>
        </p:nvCxnSpPr>
        <p:spPr>
          <a:xfrm rot="5400000" flipH="1" flipV="1">
            <a:off x="4587406" y="-345443"/>
            <a:ext cx="67874" cy="4304392"/>
          </a:xfrm>
          <a:prstGeom prst="curvedConnector3">
            <a:avLst>
              <a:gd name="adj1" fmla="val 43680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/>
          <p:cNvCxnSpPr>
            <a:stCxn id="21" idx="0"/>
            <a:endCxn id="19" idx="1"/>
          </p:cNvCxnSpPr>
          <p:nvPr/>
        </p:nvCxnSpPr>
        <p:spPr>
          <a:xfrm rot="5400000" flipH="1" flipV="1">
            <a:off x="3801900" y="3607834"/>
            <a:ext cx="346518" cy="49858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: Curvo 90"/>
          <p:cNvCxnSpPr>
            <a:stCxn id="19" idx="2"/>
            <a:endCxn id="21" idx="2"/>
          </p:cNvCxnSpPr>
          <p:nvPr/>
        </p:nvCxnSpPr>
        <p:spPr>
          <a:xfrm rot="5400000">
            <a:off x="4180138" y="3536834"/>
            <a:ext cx="500945" cy="1409484"/>
          </a:xfrm>
          <a:prstGeom prst="curvedConnector3">
            <a:avLst>
              <a:gd name="adj1" fmla="val 1456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: Curvo 114"/>
          <p:cNvCxnSpPr>
            <a:stCxn id="21" idx="0"/>
            <a:endCxn id="28" idx="1"/>
          </p:cNvCxnSpPr>
          <p:nvPr/>
        </p:nvCxnSpPr>
        <p:spPr>
          <a:xfrm rot="5400000" flipH="1" flipV="1">
            <a:off x="3243368" y="3289026"/>
            <a:ext cx="1223858" cy="2588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: Curvo 119"/>
          <p:cNvCxnSpPr>
            <a:stCxn id="17" idx="3"/>
            <a:endCxn id="27" idx="1"/>
          </p:cNvCxnSpPr>
          <p:nvPr/>
        </p:nvCxnSpPr>
        <p:spPr>
          <a:xfrm flipV="1">
            <a:off x="3391056" y="5029279"/>
            <a:ext cx="979934" cy="1109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: Curvo 150"/>
          <p:cNvCxnSpPr>
            <a:stCxn id="28" idx="3"/>
            <a:endCxn id="25" idx="0"/>
          </p:cNvCxnSpPr>
          <p:nvPr/>
        </p:nvCxnSpPr>
        <p:spPr>
          <a:xfrm>
            <a:off x="5490348" y="2806526"/>
            <a:ext cx="910198" cy="12055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: Curvo 156"/>
          <p:cNvCxnSpPr>
            <a:stCxn id="27" idx="3"/>
            <a:endCxn id="25" idx="2"/>
          </p:cNvCxnSpPr>
          <p:nvPr/>
        </p:nvCxnSpPr>
        <p:spPr>
          <a:xfrm flipV="1">
            <a:off x="5876612" y="3388741"/>
            <a:ext cx="523934" cy="164053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29" idx="3"/>
            <a:endCxn id="16" idx="0"/>
          </p:cNvCxnSpPr>
          <p:nvPr/>
        </p:nvCxnSpPr>
        <p:spPr>
          <a:xfrm>
            <a:off x="7601631" y="2095982"/>
            <a:ext cx="451076" cy="12752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: Curvo 171"/>
          <p:cNvCxnSpPr>
            <a:stCxn id="25" idx="3"/>
            <a:endCxn id="16" idx="0"/>
          </p:cNvCxnSpPr>
          <p:nvPr/>
        </p:nvCxnSpPr>
        <p:spPr>
          <a:xfrm>
            <a:off x="7153357" y="3157909"/>
            <a:ext cx="899350" cy="21337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: Curvo 177"/>
          <p:cNvCxnSpPr>
            <a:stCxn id="16" idx="2"/>
            <a:endCxn id="22" idx="3"/>
          </p:cNvCxnSpPr>
          <p:nvPr/>
        </p:nvCxnSpPr>
        <p:spPr>
          <a:xfrm rot="5400000">
            <a:off x="6287020" y="3865040"/>
            <a:ext cx="1797782" cy="17335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ector: Curvo 196"/>
          <p:cNvCxnSpPr>
            <a:stCxn id="21" idx="1"/>
            <a:endCxn id="18" idx="3"/>
          </p:cNvCxnSpPr>
          <p:nvPr/>
        </p:nvCxnSpPr>
        <p:spPr>
          <a:xfrm rot="10800000">
            <a:off x="2669771" y="4255541"/>
            <a:ext cx="303287" cy="567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5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Vou usar essa estrutura para...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Mapear a Literatura Atual de acordo com os seus objetivos;</a:t>
            </a:r>
          </a:p>
          <a:p>
            <a:r>
              <a:rPr lang="pt-BR" dirty="0"/>
              <a:t>Separar o meu “Contexto” do meu “Problema de Pesquisa”;</a:t>
            </a:r>
          </a:p>
          <a:p>
            <a:r>
              <a:rPr lang="pt-BR" dirty="0"/>
              <a:t>Achar o meu problema mais rápido;</a:t>
            </a:r>
          </a:p>
          <a:p>
            <a:r>
              <a:rPr lang="pt-BR" dirty="0"/>
              <a:t>Ter mais clareza do papel da minha pesquisa no contexto geral.</a:t>
            </a:r>
          </a:p>
        </p:txBody>
      </p:sp>
    </p:spTree>
    <p:extLst>
      <p:ext uri="{BB962C8B-B14F-4D97-AF65-F5344CB8AC3E}">
        <p14:creationId xmlns:p14="http://schemas.microsoft.com/office/powerpoint/2010/main" val="40682946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Definindo meu Problema de Pesquisa e Objetivo com Esta Lógica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160748" y="2913861"/>
            <a:ext cx="16561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Questionar o Artefato e inventar outro artefato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885434" y="4809537"/>
            <a:ext cx="1505622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Descrever como o Artefato funciona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65390" y="3932374"/>
            <a:ext cx="220438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Aplicar o Artefato no mesmo Contexto no qual existem aplicações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141285" y="3424063"/>
            <a:ext cx="1821802" cy="6144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Propor Método para Implantação do Artefato em outros Contextos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906455" y="4100403"/>
            <a:ext cx="150562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Aplicar o Artefato em um Contexto Novo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4412077" y="5485919"/>
            <a:ext cx="1505622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Inventar o Artefato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179087" y="1862384"/>
            <a:ext cx="165618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Comparar o </a:t>
            </a:r>
            <a:r>
              <a:rPr lang="pt-BR" sz="1200" dirty="0" err="1"/>
              <a:t>Artetafo</a:t>
            </a:r>
            <a:r>
              <a:rPr lang="pt-BR" sz="1200" dirty="0"/>
              <a:t> com outros Artefatos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651432" y="3184331"/>
            <a:ext cx="136874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Revisar Aplicações do Artefato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385840" y="2913861"/>
            <a:ext cx="150562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Explicar Porquê o Artefato Funciona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590862" y="1875181"/>
            <a:ext cx="150562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Analisar a relação do Artefato com outros Artefatos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4370990" y="4798446"/>
            <a:ext cx="150562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Explicitar Heurísticas Construtivas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984726" y="2575693"/>
            <a:ext cx="150562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Explicitar Heurísticas Contingenciais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945447" y="1772816"/>
            <a:ext cx="165618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Delimitar os contextos de aplicação do Artefato</a:t>
            </a:r>
          </a:p>
        </p:txBody>
      </p:sp>
      <p:cxnSp>
        <p:nvCxnSpPr>
          <p:cNvPr id="31" name="Conector: Curvo 30"/>
          <p:cNvCxnSpPr>
            <a:stCxn id="22" idx="1"/>
            <a:endCxn id="17" idx="2"/>
          </p:cNvCxnSpPr>
          <p:nvPr/>
        </p:nvCxnSpPr>
        <p:spPr>
          <a:xfrm rot="10800000">
            <a:off x="2638245" y="5271203"/>
            <a:ext cx="1773832" cy="3532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Curvo 32"/>
          <p:cNvCxnSpPr>
            <a:stCxn id="18" idx="0"/>
            <a:endCxn id="24" idx="1"/>
          </p:cNvCxnSpPr>
          <p:nvPr/>
        </p:nvCxnSpPr>
        <p:spPr>
          <a:xfrm rot="5400000" flipH="1" flipV="1">
            <a:off x="1350901" y="3631843"/>
            <a:ext cx="517210" cy="838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o 29"/>
          <p:cNvCxnSpPr>
            <a:stCxn id="17" idx="3"/>
            <a:endCxn id="21" idx="2"/>
          </p:cNvCxnSpPr>
          <p:nvPr/>
        </p:nvCxnSpPr>
        <p:spPr>
          <a:xfrm flipV="1">
            <a:off x="3391056" y="4562068"/>
            <a:ext cx="268210" cy="4783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o 40"/>
          <p:cNvCxnSpPr>
            <a:stCxn id="21" idx="0"/>
            <a:endCxn id="24" idx="3"/>
          </p:cNvCxnSpPr>
          <p:nvPr/>
        </p:nvCxnSpPr>
        <p:spPr>
          <a:xfrm rot="16200000" flipV="1">
            <a:off x="2997104" y="3438240"/>
            <a:ext cx="685239" cy="6390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Curvo 51"/>
          <p:cNvCxnSpPr>
            <a:stCxn id="17" idx="1"/>
            <a:endCxn id="18" idx="2"/>
          </p:cNvCxnSpPr>
          <p:nvPr/>
        </p:nvCxnSpPr>
        <p:spPr>
          <a:xfrm rot="10800000">
            <a:off x="1567580" y="4578706"/>
            <a:ext cx="317854" cy="4616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Curvo 62"/>
          <p:cNvCxnSpPr>
            <a:stCxn id="17" idx="1"/>
            <a:endCxn id="26" idx="1"/>
          </p:cNvCxnSpPr>
          <p:nvPr/>
        </p:nvCxnSpPr>
        <p:spPr>
          <a:xfrm rot="10800000">
            <a:off x="1590862" y="2198348"/>
            <a:ext cx="294572" cy="2842023"/>
          </a:xfrm>
          <a:prstGeom prst="curvedConnector3">
            <a:avLst>
              <a:gd name="adj1" fmla="val 566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o 66"/>
          <p:cNvCxnSpPr>
            <a:stCxn id="24" idx="0"/>
            <a:endCxn id="26" idx="2"/>
          </p:cNvCxnSpPr>
          <p:nvPr/>
        </p:nvCxnSpPr>
        <p:spPr>
          <a:xfrm rot="5400000" flipH="1" flipV="1">
            <a:off x="2008330" y="2848989"/>
            <a:ext cx="662819" cy="7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: Curvo 72"/>
          <p:cNvCxnSpPr>
            <a:stCxn id="24" idx="0"/>
            <a:endCxn id="23" idx="2"/>
          </p:cNvCxnSpPr>
          <p:nvPr/>
        </p:nvCxnSpPr>
        <p:spPr>
          <a:xfrm rot="5400000" flipH="1" flipV="1">
            <a:off x="2741351" y="1918504"/>
            <a:ext cx="860282" cy="167137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Curvo 77"/>
          <p:cNvCxnSpPr>
            <a:stCxn id="23" idx="3"/>
            <a:endCxn id="29" idx="1"/>
          </p:cNvCxnSpPr>
          <p:nvPr/>
        </p:nvCxnSpPr>
        <p:spPr>
          <a:xfrm>
            <a:off x="4835271" y="2093217"/>
            <a:ext cx="1110176" cy="2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: Curvo 80"/>
          <p:cNvCxnSpPr>
            <a:stCxn id="26" idx="0"/>
            <a:endCxn id="29" idx="0"/>
          </p:cNvCxnSpPr>
          <p:nvPr/>
        </p:nvCxnSpPr>
        <p:spPr>
          <a:xfrm rot="5400000" flipH="1" flipV="1">
            <a:off x="4507424" y="-390934"/>
            <a:ext cx="102365" cy="4429866"/>
          </a:xfrm>
          <a:prstGeom prst="curvedConnector3">
            <a:avLst>
              <a:gd name="adj1" fmla="val 323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/>
          <p:cNvCxnSpPr>
            <a:stCxn id="21" idx="0"/>
            <a:endCxn id="19" idx="1"/>
          </p:cNvCxnSpPr>
          <p:nvPr/>
        </p:nvCxnSpPr>
        <p:spPr>
          <a:xfrm rot="5400000" flipH="1" flipV="1">
            <a:off x="3715725" y="3674844"/>
            <a:ext cx="369101" cy="4820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: Curvo 90"/>
          <p:cNvCxnSpPr>
            <a:stCxn id="19" idx="2"/>
            <a:endCxn id="21" idx="2"/>
          </p:cNvCxnSpPr>
          <p:nvPr/>
        </p:nvCxnSpPr>
        <p:spPr>
          <a:xfrm rot="5400000">
            <a:off x="4093962" y="3603844"/>
            <a:ext cx="523528" cy="1392920"/>
          </a:xfrm>
          <a:prstGeom prst="curvedConnector3">
            <a:avLst>
              <a:gd name="adj1" fmla="val 143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: Curvo 114"/>
          <p:cNvCxnSpPr>
            <a:stCxn id="21" idx="0"/>
            <a:endCxn id="28" idx="1"/>
          </p:cNvCxnSpPr>
          <p:nvPr/>
        </p:nvCxnSpPr>
        <p:spPr>
          <a:xfrm rot="5400000" flipH="1" flipV="1">
            <a:off x="3175058" y="3290735"/>
            <a:ext cx="1293877" cy="32546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: Curvo 119"/>
          <p:cNvCxnSpPr>
            <a:stCxn id="17" idx="3"/>
            <a:endCxn id="27" idx="1"/>
          </p:cNvCxnSpPr>
          <p:nvPr/>
        </p:nvCxnSpPr>
        <p:spPr>
          <a:xfrm flipV="1">
            <a:off x="3391056" y="5029279"/>
            <a:ext cx="979934" cy="1109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: Curvo 150"/>
          <p:cNvCxnSpPr>
            <a:stCxn id="28" idx="3"/>
            <a:endCxn id="25" idx="0"/>
          </p:cNvCxnSpPr>
          <p:nvPr/>
        </p:nvCxnSpPr>
        <p:spPr>
          <a:xfrm>
            <a:off x="5490348" y="2806526"/>
            <a:ext cx="648303" cy="10733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: Curvo 156"/>
          <p:cNvCxnSpPr>
            <a:stCxn id="27" idx="3"/>
            <a:endCxn id="25" idx="2"/>
          </p:cNvCxnSpPr>
          <p:nvPr/>
        </p:nvCxnSpPr>
        <p:spPr>
          <a:xfrm flipV="1">
            <a:off x="5876612" y="3375526"/>
            <a:ext cx="262039" cy="16537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29" idx="3"/>
            <a:endCxn id="16" idx="0"/>
          </p:cNvCxnSpPr>
          <p:nvPr/>
        </p:nvCxnSpPr>
        <p:spPr>
          <a:xfrm>
            <a:off x="7601631" y="2095982"/>
            <a:ext cx="387209" cy="81787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: Curvo 171"/>
          <p:cNvCxnSpPr>
            <a:stCxn id="25" idx="3"/>
            <a:endCxn id="16" idx="1"/>
          </p:cNvCxnSpPr>
          <p:nvPr/>
        </p:nvCxnSpPr>
        <p:spPr>
          <a:xfrm>
            <a:off x="6891462" y="3144694"/>
            <a:ext cx="269286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: Curvo 177"/>
          <p:cNvCxnSpPr>
            <a:stCxn id="16" idx="2"/>
            <a:endCxn id="22" idx="3"/>
          </p:cNvCxnSpPr>
          <p:nvPr/>
        </p:nvCxnSpPr>
        <p:spPr>
          <a:xfrm rot="5400000">
            <a:off x="5828824" y="3464402"/>
            <a:ext cx="2248893" cy="207114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7975864" y="3383297"/>
            <a:ext cx="110622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Consolidado, não repetir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7988840" y="4811498"/>
            <a:ext cx="113119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Em Aberto, mas não quero fazer</a:t>
            </a:r>
          </a:p>
        </p:txBody>
      </p:sp>
      <p:cxnSp>
        <p:nvCxnSpPr>
          <p:cNvPr id="45" name="Conector: Curvo 44"/>
          <p:cNvCxnSpPr>
            <a:stCxn id="21" idx="1"/>
            <a:endCxn id="18" idx="3"/>
          </p:cNvCxnSpPr>
          <p:nvPr/>
        </p:nvCxnSpPr>
        <p:spPr>
          <a:xfrm rot="10800000">
            <a:off x="2669771" y="4255540"/>
            <a:ext cx="236685" cy="756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/>
          <p:cNvSpPr txBox="1"/>
          <p:nvPr/>
        </p:nvSpPr>
        <p:spPr>
          <a:xfrm>
            <a:off x="7980854" y="5495970"/>
            <a:ext cx="1131195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Em Aberto, e quero fazer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7975864" y="3900588"/>
            <a:ext cx="110622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Já tem gente fazendo, mas está em aberto</a:t>
            </a:r>
          </a:p>
        </p:txBody>
      </p:sp>
      <p:sp>
        <p:nvSpPr>
          <p:cNvPr id="90" name="CaixaDeTexto 89"/>
          <p:cNvSpPr txBox="1"/>
          <p:nvPr/>
        </p:nvSpPr>
        <p:spPr>
          <a:xfrm>
            <a:off x="7980854" y="6067766"/>
            <a:ext cx="1131195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Em Aberto, e </a:t>
            </a:r>
            <a:r>
              <a:rPr lang="pt-BR" sz="1200" i="1" dirty="0"/>
              <a:t>não consigo fazer hoje</a:t>
            </a:r>
          </a:p>
        </p:txBody>
      </p:sp>
    </p:spTree>
    <p:extLst>
      <p:ext uri="{BB962C8B-B14F-4D97-AF65-F5344CB8AC3E}">
        <p14:creationId xmlns:p14="http://schemas.microsoft.com/office/powerpoint/2010/main" val="1713270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Definindo meu Problema de Pesquisa e Objetivo com Esta Lógica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7160748" y="2913861"/>
            <a:ext cx="165618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Questionar o Artefato e inventar outro artefato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885434" y="4809537"/>
            <a:ext cx="1505622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Descrever como o Artefato funciona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65390" y="3932374"/>
            <a:ext cx="220438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Aplicar o Artefato no mesmo Contexto no qual existem aplicações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141285" y="3424063"/>
            <a:ext cx="1821802" cy="6144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Propor Método para Implantação do Artefato em outros Contextos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2906455" y="4100403"/>
            <a:ext cx="1505622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Aplicar o Artefato em um Contexto Novo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4412077" y="5485919"/>
            <a:ext cx="1505622" cy="2769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Inventar o Artefato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179087" y="1862384"/>
            <a:ext cx="165618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Comparar o </a:t>
            </a:r>
            <a:r>
              <a:rPr lang="pt-BR" sz="1200" dirty="0" err="1"/>
              <a:t>Artetafo</a:t>
            </a:r>
            <a:r>
              <a:rPr lang="pt-BR" sz="1200" dirty="0"/>
              <a:t> com outros Artefatos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651432" y="3184331"/>
            <a:ext cx="1368747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Revisar Aplicações do Artefato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385840" y="2913861"/>
            <a:ext cx="1505622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Explicar Porquê o Artefato Funciona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590862" y="1875181"/>
            <a:ext cx="150562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Analisar a relação do Artefato com outros Artefatos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4370990" y="4798446"/>
            <a:ext cx="150562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Explicitar Heurísticas Construtivas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3984726" y="2575693"/>
            <a:ext cx="1505622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Explicitar Heurísticas Contingenciais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5945447" y="1772816"/>
            <a:ext cx="165618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Delimitar os contextos de aplicação do Artefato</a:t>
            </a:r>
          </a:p>
        </p:txBody>
      </p:sp>
      <p:cxnSp>
        <p:nvCxnSpPr>
          <p:cNvPr id="31" name="Conector: Curvo 30"/>
          <p:cNvCxnSpPr>
            <a:stCxn id="22" idx="1"/>
            <a:endCxn id="17" idx="2"/>
          </p:cNvCxnSpPr>
          <p:nvPr/>
        </p:nvCxnSpPr>
        <p:spPr>
          <a:xfrm rot="10800000">
            <a:off x="2638245" y="5271203"/>
            <a:ext cx="1773832" cy="35321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Curvo 32"/>
          <p:cNvCxnSpPr>
            <a:stCxn id="18" idx="0"/>
            <a:endCxn id="24" idx="1"/>
          </p:cNvCxnSpPr>
          <p:nvPr/>
        </p:nvCxnSpPr>
        <p:spPr>
          <a:xfrm rot="5400000" flipH="1" flipV="1">
            <a:off x="1350901" y="3631843"/>
            <a:ext cx="517210" cy="8385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o 29"/>
          <p:cNvCxnSpPr>
            <a:stCxn id="17" idx="3"/>
            <a:endCxn id="21" idx="2"/>
          </p:cNvCxnSpPr>
          <p:nvPr/>
        </p:nvCxnSpPr>
        <p:spPr>
          <a:xfrm flipV="1">
            <a:off x="3391056" y="4562068"/>
            <a:ext cx="268210" cy="4783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Curvo 40"/>
          <p:cNvCxnSpPr>
            <a:stCxn id="21" idx="0"/>
            <a:endCxn id="24" idx="3"/>
          </p:cNvCxnSpPr>
          <p:nvPr/>
        </p:nvCxnSpPr>
        <p:spPr>
          <a:xfrm rot="16200000" flipV="1">
            <a:off x="2997104" y="3438240"/>
            <a:ext cx="685239" cy="6390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Curvo 51"/>
          <p:cNvCxnSpPr>
            <a:stCxn id="17" idx="1"/>
            <a:endCxn id="18" idx="2"/>
          </p:cNvCxnSpPr>
          <p:nvPr/>
        </p:nvCxnSpPr>
        <p:spPr>
          <a:xfrm rot="10800000">
            <a:off x="1567580" y="4578706"/>
            <a:ext cx="317854" cy="4616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: Curvo 62"/>
          <p:cNvCxnSpPr>
            <a:stCxn id="17" idx="1"/>
            <a:endCxn id="26" idx="1"/>
          </p:cNvCxnSpPr>
          <p:nvPr/>
        </p:nvCxnSpPr>
        <p:spPr>
          <a:xfrm rot="10800000">
            <a:off x="1590862" y="2198348"/>
            <a:ext cx="294572" cy="2842023"/>
          </a:xfrm>
          <a:prstGeom prst="curvedConnector3">
            <a:avLst>
              <a:gd name="adj1" fmla="val 566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: Curvo 66"/>
          <p:cNvCxnSpPr>
            <a:stCxn id="24" idx="0"/>
            <a:endCxn id="26" idx="2"/>
          </p:cNvCxnSpPr>
          <p:nvPr/>
        </p:nvCxnSpPr>
        <p:spPr>
          <a:xfrm rot="5400000" flipH="1" flipV="1">
            <a:off x="2008330" y="2848989"/>
            <a:ext cx="662819" cy="78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: Curvo 72"/>
          <p:cNvCxnSpPr>
            <a:stCxn id="24" idx="0"/>
            <a:endCxn id="23" idx="2"/>
          </p:cNvCxnSpPr>
          <p:nvPr/>
        </p:nvCxnSpPr>
        <p:spPr>
          <a:xfrm rot="5400000" flipH="1" flipV="1">
            <a:off x="2741351" y="1918504"/>
            <a:ext cx="860282" cy="167137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Curvo 77"/>
          <p:cNvCxnSpPr>
            <a:stCxn id="23" idx="3"/>
            <a:endCxn id="29" idx="1"/>
          </p:cNvCxnSpPr>
          <p:nvPr/>
        </p:nvCxnSpPr>
        <p:spPr>
          <a:xfrm>
            <a:off x="4835271" y="2093217"/>
            <a:ext cx="1110176" cy="27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: Curvo 80"/>
          <p:cNvCxnSpPr>
            <a:stCxn id="26" idx="0"/>
            <a:endCxn id="29" idx="0"/>
          </p:cNvCxnSpPr>
          <p:nvPr/>
        </p:nvCxnSpPr>
        <p:spPr>
          <a:xfrm rot="5400000" flipH="1" flipV="1">
            <a:off x="4507424" y="-390934"/>
            <a:ext cx="102365" cy="4429866"/>
          </a:xfrm>
          <a:prstGeom prst="curvedConnector3">
            <a:avLst>
              <a:gd name="adj1" fmla="val 3233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: Curvo 83"/>
          <p:cNvCxnSpPr>
            <a:stCxn id="21" idx="0"/>
            <a:endCxn id="19" idx="1"/>
          </p:cNvCxnSpPr>
          <p:nvPr/>
        </p:nvCxnSpPr>
        <p:spPr>
          <a:xfrm rot="5400000" flipH="1" flipV="1">
            <a:off x="3715725" y="3674844"/>
            <a:ext cx="369101" cy="48201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: Curvo 90"/>
          <p:cNvCxnSpPr>
            <a:stCxn id="19" idx="2"/>
            <a:endCxn id="21" idx="2"/>
          </p:cNvCxnSpPr>
          <p:nvPr/>
        </p:nvCxnSpPr>
        <p:spPr>
          <a:xfrm rot="5400000">
            <a:off x="4093962" y="3603844"/>
            <a:ext cx="523528" cy="1392920"/>
          </a:xfrm>
          <a:prstGeom prst="curvedConnector3">
            <a:avLst>
              <a:gd name="adj1" fmla="val 1436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: Curvo 114"/>
          <p:cNvCxnSpPr>
            <a:stCxn id="21" idx="0"/>
            <a:endCxn id="28" idx="1"/>
          </p:cNvCxnSpPr>
          <p:nvPr/>
        </p:nvCxnSpPr>
        <p:spPr>
          <a:xfrm rot="5400000" flipH="1" flipV="1">
            <a:off x="3175058" y="3290735"/>
            <a:ext cx="1293877" cy="32546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ector: Curvo 119"/>
          <p:cNvCxnSpPr>
            <a:stCxn id="17" idx="3"/>
            <a:endCxn id="27" idx="1"/>
          </p:cNvCxnSpPr>
          <p:nvPr/>
        </p:nvCxnSpPr>
        <p:spPr>
          <a:xfrm flipV="1">
            <a:off x="3391056" y="5029279"/>
            <a:ext cx="979934" cy="1109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: Curvo 150"/>
          <p:cNvCxnSpPr>
            <a:stCxn id="28" idx="3"/>
            <a:endCxn id="25" idx="0"/>
          </p:cNvCxnSpPr>
          <p:nvPr/>
        </p:nvCxnSpPr>
        <p:spPr>
          <a:xfrm>
            <a:off x="5490348" y="2806526"/>
            <a:ext cx="648303" cy="10733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: Curvo 156"/>
          <p:cNvCxnSpPr>
            <a:stCxn id="27" idx="3"/>
            <a:endCxn id="25" idx="2"/>
          </p:cNvCxnSpPr>
          <p:nvPr/>
        </p:nvCxnSpPr>
        <p:spPr>
          <a:xfrm flipV="1">
            <a:off x="5876612" y="3375526"/>
            <a:ext cx="262039" cy="16537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29" idx="3"/>
            <a:endCxn id="16" idx="0"/>
          </p:cNvCxnSpPr>
          <p:nvPr/>
        </p:nvCxnSpPr>
        <p:spPr>
          <a:xfrm>
            <a:off x="7601631" y="2095982"/>
            <a:ext cx="387209" cy="81787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Conector: Curvo 171"/>
          <p:cNvCxnSpPr>
            <a:stCxn id="25" idx="3"/>
            <a:endCxn id="16" idx="1"/>
          </p:cNvCxnSpPr>
          <p:nvPr/>
        </p:nvCxnSpPr>
        <p:spPr>
          <a:xfrm>
            <a:off x="6891462" y="3144694"/>
            <a:ext cx="269286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ector: Curvo 177"/>
          <p:cNvCxnSpPr>
            <a:stCxn id="16" idx="2"/>
            <a:endCxn id="22" idx="3"/>
          </p:cNvCxnSpPr>
          <p:nvPr/>
        </p:nvCxnSpPr>
        <p:spPr>
          <a:xfrm rot="5400000">
            <a:off x="5828824" y="3464402"/>
            <a:ext cx="2248893" cy="207114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7975864" y="3383297"/>
            <a:ext cx="1106229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Consolidado, não repetir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7988840" y="4811498"/>
            <a:ext cx="1131195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Em Aberto, mas não quero fazer</a:t>
            </a:r>
          </a:p>
        </p:txBody>
      </p:sp>
      <p:cxnSp>
        <p:nvCxnSpPr>
          <p:cNvPr id="45" name="Conector: Curvo 44"/>
          <p:cNvCxnSpPr>
            <a:stCxn id="21" idx="1"/>
            <a:endCxn id="18" idx="3"/>
          </p:cNvCxnSpPr>
          <p:nvPr/>
        </p:nvCxnSpPr>
        <p:spPr>
          <a:xfrm rot="10800000">
            <a:off x="2669771" y="4255540"/>
            <a:ext cx="236685" cy="756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/>
          <p:cNvSpPr txBox="1"/>
          <p:nvPr/>
        </p:nvSpPr>
        <p:spPr>
          <a:xfrm>
            <a:off x="7980854" y="5495970"/>
            <a:ext cx="1131195" cy="46166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Em Aberto, e quero fazer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7975864" y="3900588"/>
            <a:ext cx="110622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Já tem gente fazendo, mas está em aberto</a:t>
            </a:r>
          </a:p>
        </p:txBody>
      </p:sp>
      <p:sp>
        <p:nvSpPr>
          <p:cNvPr id="90" name="CaixaDeTexto 89"/>
          <p:cNvSpPr txBox="1"/>
          <p:nvPr/>
        </p:nvSpPr>
        <p:spPr>
          <a:xfrm>
            <a:off x="7980854" y="6067766"/>
            <a:ext cx="1131195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Em Aberto, e </a:t>
            </a:r>
            <a:r>
              <a:rPr lang="pt-BR" sz="1200" i="1" dirty="0"/>
              <a:t>não consigo fazer hoje</a:t>
            </a:r>
          </a:p>
        </p:txBody>
      </p:sp>
      <p:grpSp>
        <p:nvGrpSpPr>
          <p:cNvPr id="8" name="Agrupar 7"/>
          <p:cNvGrpSpPr/>
          <p:nvPr/>
        </p:nvGrpSpPr>
        <p:grpSpPr>
          <a:xfrm>
            <a:off x="60977" y="3682681"/>
            <a:ext cx="6325736" cy="2276248"/>
            <a:chOff x="60977" y="3682681"/>
            <a:chExt cx="6325736" cy="2276248"/>
          </a:xfrm>
        </p:grpSpPr>
        <p:sp>
          <p:nvSpPr>
            <p:cNvPr id="4" name="Forma Livre: Forma 3"/>
            <p:cNvSpPr/>
            <p:nvPr/>
          </p:nvSpPr>
          <p:spPr>
            <a:xfrm>
              <a:off x="60977" y="3682681"/>
              <a:ext cx="6325736" cy="2276248"/>
            </a:xfrm>
            <a:custGeom>
              <a:avLst/>
              <a:gdLst>
                <a:gd name="connsiteX0" fmla="*/ 170843 w 6325736"/>
                <a:gd name="connsiteY0" fmla="*/ 876440 h 2276248"/>
                <a:gd name="connsiteX1" fmla="*/ 222358 w 6325736"/>
                <a:gd name="connsiteY1" fmla="*/ 696136 h 2276248"/>
                <a:gd name="connsiteX2" fmla="*/ 389784 w 6325736"/>
                <a:gd name="connsiteY2" fmla="*/ 155223 h 2276248"/>
                <a:gd name="connsiteX3" fmla="*/ 1188274 w 6325736"/>
                <a:gd name="connsiteY3" fmla="*/ 677 h 2276248"/>
                <a:gd name="connsiteX4" fmla="*/ 2373130 w 6325736"/>
                <a:gd name="connsiteY4" fmla="*/ 103708 h 2276248"/>
                <a:gd name="connsiteX5" fmla="*/ 2733738 w 6325736"/>
                <a:gd name="connsiteY5" fmla="*/ 219618 h 2276248"/>
                <a:gd name="connsiteX6" fmla="*/ 2746617 w 6325736"/>
                <a:gd name="connsiteY6" fmla="*/ 850682 h 2276248"/>
                <a:gd name="connsiteX7" fmla="*/ 3429198 w 6325736"/>
                <a:gd name="connsiteY7" fmla="*/ 1043865 h 2276248"/>
                <a:gd name="connsiteX8" fmla="*/ 3789806 w 6325736"/>
                <a:gd name="connsiteY8" fmla="*/ 1468868 h 2276248"/>
                <a:gd name="connsiteX9" fmla="*/ 4536781 w 6325736"/>
                <a:gd name="connsiteY9" fmla="*/ 1713567 h 2276248"/>
                <a:gd name="connsiteX10" fmla="*/ 5786031 w 6325736"/>
                <a:gd name="connsiteY10" fmla="*/ 1674930 h 2276248"/>
                <a:gd name="connsiteX11" fmla="*/ 6198155 w 6325736"/>
                <a:gd name="connsiteY11" fmla="*/ 2215843 h 2276248"/>
                <a:gd name="connsiteX12" fmla="*/ 3609502 w 6325736"/>
                <a:gd name="connsiteY12" fmla="*/ 2254480 h 2276248"/>
                <a:gd name="connsiteX13" fmla="*/ 1600398 w 6325736"/>
                <a:gd name="connsiteY13" fmla="*/ 2138570 h 2276248"/>
                <a:gd name="connsiteX14" fmla="*/ 93569 w 6325736"/>
                <a:gd name="connsiteY14" fmla="*/ 1404474 h 2276248"/>
                <a:gd name="connsiteX15" fmla="*/ 170843 w 6325736"/>
                <a:gd name="connsiteY15" fmla="*/ 876440 h 227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25736" h="2276248">
                  <a:moveTo>
                    <a:pt x="170843" y="876440"/>
                  </a:moveTo>
                  <a:cubicBezTo>
                    <a:pt x="192308" y="758384"/>
                    <a:pt x="185868" y="816339"/>
                    <a:pt x="222358" y="696136"/>
                  </a:cubicBezTo>
                  <a:cubicBezTo>
                    <a:pt x="258848" y="575933"/>
                    <a:pt x="228798" y="271133"/>
                    <a:pt x="389784" y="155223"/>
                  </a:cubicBezTo>
                  <a:cubicBezTo>
                    <a:pt x="550770" y="39313"/>
                    <a:pt x="857716" y="9263"/>
                    <a:pt x="1188274" y="677"/>
                  </a:cubicBezTo>
                  <a:cubicBezTo>
                    <a:pt x="1518832" y="-7909"/>
                    <a:pt x="2115553" y="67218"/>
                    <a:pt x="2373130" y="103708"/>
                  </a:cubicBezTo>
                  <a:cubicBezTo>
                    <a:pt x="2630707" y="140198"/>
                    <a:pt x="2671490" y="95122"/>
                    <a:pt x="2733738" y="219618"/>
                  </a:cubicBezTo>
                  <a:cubicBezTo>
                    <a:pt x="2795986" y="344114"/>
                    <a:pt x="2630707" y="713307"/>
                    <a:pt x="2746617" y="850682"/>
                  </a:cubicBezTo>
                  <a:cubicBezTo>
                    <a:pt x="2862527" y="988057"/>
                    <a:pt x="3255333" y="940834"/>
                    <a:pt x="3429198" y="1043865"/>
                  </a:cubicBezTo>
                  <a:cubicBezTo>
                    <a:pt x="3603063" y="1146896"/>
                    <a:pt x="3605209" y="1357251"/>
                    <a:pt x="3789806" y="1468868"/>
                  </a:cubicBezTo>
                  <a:cubicBezTo>
                    <a:pt x="3974403" y="1580485"/>
                    <a:pt x="4204077" y="1679223"/>
                    <a:pt x="4536781" y="1713567"/>
                  </a:cubicBezTo>
                  <a:cubicBezTo>
                    <a:pt x="4869485" y="1747911"/>
                    <a:pt x="5509135" y="1591217"/>
                    <a:pt x="5786031" y="1674930"/>
                  </a:cubicBezTo>
                  <a:cubicBezTo>
                    <a:pt x="6062927" y="1758643"/>
                    <a:pt x="6560910" y="2119251"/>
                    <a:pt x="6198155" y="2215843"/>
                  </a:cubicBezTo>
                  <a:cubicBezTo>
                    <a:pt x="5835400" y="2312435"/>
                    <a:pt x="4375795" y="2267359"/>
                    <a:pt x="3609502" y="2254480"/>
                  </a:cubicBezTo>
                  <a:cubicBezTo>
                    <a:pt x="2843209" y="2241601"/>
                    <a:pt x="2186387" y="2280238"/>
                    <a:pt x="1600398" y="2138570"/>
                  </a:cubicBezTo>
                  <a:cubicBezTo>
                    <a:pt x="1014409" y="1996902"/>
                    <a:pt x="333975" y="1619122"/>
                    <a:pt x="93569" y="1404474"/>
                  </a:cubicBezTo>
                  <a:cubicBezTo>
                    <a:pt x="-146837" y="1189826"/>
                    <a:pt x="149378" y="994496"/>
                    <a:pt x="170843" y="87644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16000"/>
              </a:schemeClr>
            </a:solidFill>
            <a:ln>
              <a:prstDash val="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1480316" y="5422343"/>
              <a:ext cx="1306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Contexto</a:t>
              </a:r>
            </a:p>
          </p:txBody>
        </p:sp>
      </p:grpSp>
      <p:grpSp>
        <p:nvGrpSpPr>
          <p:cNvPr id="9" name="Agrupar 8"/>
          <p:cNvGrpSpPr/>
          <p:nvPr/>
        </p:nvGrpSpPr>
        <p:grpSpPr>
          <a:xfrm>
            <a:off x="2752167" y="3300181"/>
            <a:ext cx="3595570" cy="1417071"/>
            <a:chOff x="2752167" y="3300181"/>
            <a:chExt cx="3595570" cy="1417071"/>
          </a:xfrm>
        </p:grpSpPr>
        <p:sp>
          <p:nvSpPr>
            <p:cNvPr id="6" name="Forma Livre: Forma 5"/>
            <p:cNvSpPr/>
            <p:nvPr/>
          </p:nvSpPr>
          <p:spPr>
            <a:xfrm>
              <a:off x="2752167" y="3300181"/>
              <a:ext cx="3554482" cy="1417071"/>
            </a:xfrm>
            <a:custGeom>
              <a:avLst/>
              <a:gdLst>
                <a:gd name="connsiteX0" fmla="*/ 3481208 w 3554482"/>
                <a:gd name="connsiteY0" fmla="*/ 1091515 h 1417071"/>
                <a:gd name="connsiteX1" fmla="*/ 2257715 w 3554482"/>
                <a:gd name="connsiteY1" fmla="*/ 1284698 h 1417071"/>
                <a:gd name="connsiteX2" fmla="*/ 1008464 w 3554482"/>
                <a:gd name="connsiteY2" fmla="*/ 1413487 h 1417071"/>
                <a:gd name="connsiteX3" fmla="*/ 29670 w 3554482"/>
                <a:gd name="connsiteY3" fmla="*/ 1143030 h 1417071"/>
                <a:gd name="connsiteX4" fmla="*/ 338763 w 3554482"/>
                <a:gd name="connsiteY4" fmla="*/ 447571 h 1417071"/>
                <a:gd name="connsiteX5" fmla="*/ 1201647 w 3554482"/>
                <a:gd name="connsiteY5" fmla="*/ 48326 h 1417071"/>
                <a:gd name="connsiteX6" fmla="*/ 2103168 w 3554482"/>
                <a:gd name="connsiteY6" fmla="*/ 48326 h 1417071"/>
                <a:gd name="connsiteX7" fmla="*/ 3275146 w 3554482"/>
                <a:gd name="connsiteY7" fmla="*/ 86963 h 1417071"/>
                <a:gd name="connsiteX8" fmla="*/ 3481208 w 3554482"/>
                <a:gd name="connsiteY8" fmla="*/ 1091515 h 141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54482" h="1417071">
                  <a:moveTo>
                    <a:pt x="3481208" y="1091515"/>
                  </a:moveTo>
                  <a:cubicBezTo>
                    <a:pt x="3311636" y="1291137"/>
                    <a:pt x="2669839" y="1231036"/>
                    <a:pt x="2257715" y="1284698"/>
                  </a:cubicBezTo>
                  <a:cubicBezTo>
                    <a:pt x="1845591" y="1338360"/>
                    <a:pt x="1379805" y="1437098"/>
                    <a:pt x="1008464" y="1413487"/>
                  </a:cubicBezTo>
                  <a:cubicBezTo>
                    <a:pt x="637123" y="1389876"/>
                    <a:pt x="141287" y="1304016"/>
                    <a:pt x="29670" y="1143030"/>
                  </a:cubicBezTo>
                  <a:cubicBezTo>
                    <a:pt x="-81947" y="982044"/>
                    <a:pt x="143434" y="630022"/>
                    <a:pt x="338763" y="447571"/>
                  </a:cubicBezTo>
                  <a:cubicBezTo>
                    <a:pt x="534092" y="265120"/>
                    <a:pt x="907580" y="114867"/>
                    <a:pt x="1201647" y="48326"/>
                  </a:cubicBezTo>
                  <a:cubicBezTo>
                    <a:pt x="1495714" y="-18215"/>
                    <a:pt x="1757585" y="41887"/>
                    <a:pt x="2103168" y="48326"/>
                  </a:cubicBezTo>
                  <a:cubicBezTo>
                    <a:pt x="2448751" y="54765"/>
                    <a:pt x="3047619" y="-86902"/>
                    <a:pt x="3275146" y="86963"/>
                  </a:cubicBezTo>
                  <a:cubicBezTo>
                    <a:pt x="3502673" y="260828"/>
                    <a:pt x="3650780" y="891893"/>
                    <a:pt x="3481208" y="1091515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46000"/>
              </a:schemeClr>
            </a:solidFill>
            <a:ln>
              <a:solidFill>
                <a:schemeClr val="accent3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4497360" y="4154389"/>
              <a:ext cx="1850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/>
                <a:t>Questão e Problema</a:t>
              </a:r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1285118" y="1469456"/>
            <a:ext cx="7918874" cy="3909017"/>
            <a:chOff x="1285118" y="1469456"/>
            <a:chExt cx="7918874" cy="3909017"/>
          </a:xfrm>
        </p:grpSpPr>
        <p:sp>
          <p:nvSpPr>
            <p:cNvPr id="10" name="Forma Livre: Forma 9"/>
            <p:cNvSpPr/>
            <p:nvPr/>
          </p:nvSpPr>
          <p:spPr>
            <a:xfrm>
              <a:off x="1285118" y="1469456"/>
              <a:ext cx="7918874" cy="3909017"/>
            </a:xfrm>
            <a:custGeom>
              <a:avLst/>
              <a:gdLst>
                <a:gd name="connsiteX0" fmla="*/ 479288 w 7918874"/>
                <a:gd name="connsiteY0" fmla="*/ 37372 h 3909017"/>
                <a:gd name="connsiteX1" fmla="*/ 118679 w 7918874"/>
                <a:gd name="connsiteY1" fmla="*/ 513890 h 3909017"/>
                <a:gd name="connsiteX2" fmla="*/ 92921 w 7918874"/>
                <a:gd name="connsiteY2" fmla="*/ 1776020 h 3909017"/>
                <a:gd name="connsiteX3" fmla="*/ 1264899 w 7918874"/>
                <a:gd name="connsiteY3" fmla="*/ 2265417 h 3909017"/>
                <a:gd name="connsiteX4" fmla="*/ 2102026 w 7918874"/>
                <a:gd name="connsiteY4" fmla="*/ 1930567 h 3909017"/>
                <a:gd name="connsiteX5" fmla="*/ 3750521 w 7918874"/>
                <a:gd name="connsiteY5" fmla="*/ 1672989 h 3909017"/>
                <a:gd name="connsiteX6" fmla="*/ 4935378 w 7918874"/>
                <a:gd name="connsiteY6" fmla="*/ 1866172 h 3909017"/>
                <a:gd name="connsiteX7" fmla="*/ 4999772 w 7918874"/>
                <a:gd name="connsiteY7" fmla="*/ 3076786 h 3909017"/>
                <a:gd name="connsiteX8" fmla="*/ 3222488 w 7918874"/>
                <a:gd name="connsiteY8" fmla="*/ 3257090 h 3909017"/>
                <a:gd name="connsiteX9" fmla="*/ 3055062 w 7918874"/>
                <a:gd name="connsiteY9" fmla="*/ 3772245 h 3909017"/>
                <a:gd name="connsiteX10" fmla="*/ 4832347 w 7918874"/>
                <a:gd name="connsiteY10" fmla="*/ 3785124 h 3909017"/>
                <a:gd name="connsiteX11" fmla="*/ 6506600 w 7918874"/>
                <a:gd name="connsiteY11" fmla="*/ 2342690 h 3909017"/>
                <a:gd name="connsiteX12" fmla="*/ 7742972 w 7918874"/>
                <a:gd name="connsiteY12" fmla="*/ 1737383 h 3909017"/>
                <a:gd name="connsiteX13" fmla="*/ 7214938 w 7918874"/>
                <a:gd name="connsiteY13" fmla="*/ 346465 h 3909017"/>
                <a:gd name="connsiteX14" fmla="*/ 1432324 w 7918874"/>
                <a:gd name="connsiteY14" fmla="*/ 63130 h 3909017"/>
                <a:gd name="connsiteX15" fmla="*/ 479288 w 7918874"/>
                <a:gd name="connsiteY15" fmla="*/ 37372 h 390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18874" h="3909017">
                  <a:moveTo>
                    <a:pt x="479288" y="37372"/>
                  </a:moveTo>
                  <a:cubicBezTo>
                    <a:pt x="260347" y="112499"/>
                    <a:pt x="183073" y="224115"/>
                    <a:pt x="118679" y="513890"/>
                  </a:cubicBezTo>
                  <a:cubicBezTo>
                    <a:pt x="54284" y="803665"/>
                    <a:pt x="-98116" y="1484099"/>
                    <a:pt x="92921" y="1776020"/>
                  </a:cubicBezTo>
                  <a:cubicBezTo>
                    <a:pt x="283958" y="2067941"/>
                    <a:pt x="930048" y="2239659"/>
                    <a:pt x="1264899" y="2265417"/>
                  </a:cubicBezTo>
                  <a:cubicBezTo>
                    <a:pt x="1599750" y="2291175"/>
                    <a:pt x="1687756" y="2029305"/>
                    <a:pt x="2102026" y="1930567"/>
                  </a:cubicBezTo>
                  <a:cubicBezTo>
                    <a:pt x="2516296" y="1831829"/>
                    <a:pt x="3278296" y="1683722"/>
                    <a:pt x="3750521" y="1672989"/>
                  </a:cubicBezTo>
                  <a:cubicBezTo>
                    <a:pt x="4222746" y="1662257"/>
                    <a:pt x="4727170" y="1632206"/>
                    <a:pt x="4935378" y="1866172"/>
                  </a:cubicBezTo>
                  <a:cubicBezTo>
                    <a:pt x="5143586" y="2100138"/>
                    <a:pt x="5285254" y="2844966"/>
                    <a:pt x="4999772" y="3076786"/>
                  </a:cubicBezTo>
                  <a:cubicBezTo>
                    <a:pt x="4714290" y="3308606"/>
                    <a:pt x="3546606" y="3141180"/>
                    <a:pt x="3222488" y="3257090"/>
                  </a:cubicBezTo>
                  <a:cubicBezTo>
                    <a:pt x="2898370" y="3373000"/>
                    <a:pt x="2786752" y="3684239"/>
                    <a:pt x="3055062" y="3772245"/>
                  </a:cubicBezTo>
                  <a:cubicBezTo>
                    <a:pt x="3323372" y="3860251"/>
                    <a:pt x="4257091" y="4023383"/>
                    <a:pt x="4832347" y="3785124"/>
                  </a:cubicBezTo>
                  <a:cubicBezTo>
                    <a:pt x="5407603" y="3546865"/>
                    <a:pt x="6021496" y="2683980"/>
                    <a:pt x="6506600" y="2342690"/>
                  </a:cubicBezTo>
                  <a:cubicBezTo>
                    <a:pt x="6991704" y="2001400"/>
                    <a:pt x="7624916" y="2070087"/>
                    <a:pt x="7742972" y="1737383"/>
                  </a:cubicBezTo>
                  <a:cubicBezTo>
                    <a:pt x="7861028" y="1404679"/>
                    <a:pt x="8266713" y="625507"/>
                    <a:pt x="7214938" y="346465"/>
                  </a:cubicBezTo>
                  <a:cubicBezTo>
                    <a:pt x="6163163" y="67423"/>
                    <a:pt x="2557079" y="110352"/>
                    <a:pt x="1432324" y="63130"/>
                  </a:cubicBezTo>
                  <a:cubicBezTo>
                    <a:pt x="307569" y="15908"/>
                    <a:pt x="698229" y="-37755"/>
                    <a:pt x="479288" y="37372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28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7584736" y="2118000"/>
              <a:ext cx="135553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Delimitação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99892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Objetivos Plausíveis de Pesquisa relacionada a um Artefato – Uma Organização Inicial</a:t>
            </a:r>
          </a:p>
        </p:txBody>
      </p:sp>
      <p:cxnSp>
        <p:nvCxnSpPr>
          <p:cNvPr id="5" name="Conector de Seta Reta 4"/>
          <p:cNvCxnSpPr/>
          <p:nvPr/>
        </p:nvCxnSpPr>
        <p:spPr>
          <a:xfrm flipV="1">
            <a:off x="1187624" y="1417639"/>
            <a:ext cx="0" cy="3811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>
            <a:off x="1187624" y="5229200"/>
            <a:ext cx="66967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>
            <a:off x="611560" y="1916832"/>
            <a:ext cx="461665" cy="237140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pt-BR" dirty="0"/>
              <a:t>Grau de Contribuição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707904" y="531511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Dificuldade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5747069" y="2032753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Questionar o Artefato e inventar outro artefato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65238" y="4499007"/>
            <a:ext cx="150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Descrever como o Artefato funciona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3382982" y="3686849"/>
            <a:ext cx="242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Aplicar o Artefato no mesmo Contexto no qual existem aplicações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4572000" y="2750980"/>
            <a:ext cx="2424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Propor Método para Implantação do Artefato em outros Contextos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1803649" y="3200906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Aplicar o Artefato em um Contexto Novo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6244007" y="1353423"/>
            <a:ext cx="150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Inventar o Artefato a partir do 0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3743908" y="1776967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Comparar o </a:t>
            </a:r>
            <a:r>
              <a:rPr lang="pt-BR" sz="1200" dirty="0" err="1"/>
              <a:t>Artetafo</a:t>
            </a:r>
            <a:r>
              <a:rPr lang="pt-BR" sz="1200" dirty="0"/>
              <a:t> com outros Artefatos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1492204" y="3844247"/>
            <a:ext cx="150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Revisar Aplicações do Artefato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2899659" y="4510427"/>
            <a:ext cx="150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Explicar Porquê o Artefato Funciona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457383" y="2020176"/>
            <a:ext cx="1505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Analisar a relação do Artefato com outros Artefatos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4916258" y="4499007"/>
            <a:ext cx="150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Explicitar Heurísticas Construtivas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5836632" y="3720869"/>
            <a:ext cx="1505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Explicitar Heurísticas Contingenciais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3089839" y="2415879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Delimitar os contextos de aplicação do Artefato</a:t>
            </a:r>
          </a:p>
        </p:txBody>
      </p:sp>
    </p:spTree>
    <p:extLst>
      <p:ext uri="{BB962C8B-B14F-4D97-AF65-F5344CB8AC3E}">
        <p14:creationId xmlns:p14="http://schemas.microsoft.com/office/powerpoint/2010/main" val="37280884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287524" y="1417639"/>
            <a:ext cx="4068452" cy="53237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/>
              <a:t>Um Novo Contexto.</a:t>
            </a:r>
          </a:p>
        </p:txBody>
      </p:sp>
      <p:sp>
        <p:nvSpPr>
          <p:cNvPr id="5" name="Retângulo 4"/>
          <p:cNvSpPr/>
          <p:nvPr/>
        </p:nvSpPr>
        <p:spPr>
          <a:xfrm>
            <a:off x="467544" y="1988840"/>
            <a:ext cx="3600400" cy="4608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/>
              <a:t>Método para Implantar o </a:t>
            </a:r>
            <a:r>
              <a:rPr lang="pt-BR" dirty="0" err="1"/>
              <a:t>Kanban</a:t>
            </a:r>
            <a:endParaRPr lang="pt-BR" dirty="0"/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Escolha produtos com consumo alto e de baixa variabilidade;</a:t>
            </a:r>
          </a:p>
          <a:p>
            <a:pPr marL="285750" indent="-285750">
              <a:buFontTx/>
              <a:buChar char="-"/>
            </a:pPr>
            <a:r>
              <a:rPr lang="pt-BR" dirty="0"/>
              <a:t>Dimensione o </a:t>
            </a:r>
            <a:r>
              <a:rPr lang="pt-BR" dirty="0" err="1"/>
              <a:t>Kanban</a:t>
            </a:r>
            <a:r>
              <a:rPr lang="pt-BR" dirty="0"/>
              <a:t> Inicialmente..</a:t>
            </a:r>
          </a:p>
          <a:p>
            <a:pPr marL="285750" indent="-285750">
              <a:buFontTx/>
              <a:buChar char="-"/>
            </a:pPr>
            <a:r>
              <a:rPr lang="pt-BR" dirty="0"/>
              <a:t>...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7524" y="274639"/>
            <a:ext cx="8417278" cy="998984"/>
          </a:xfrm>
        </p:spPr>
        <p:txBody>
          <a:bodyPr>
            <a:normAutofit/>
          </a:bodyPr>
          <a:lstStyle/>
          <a:p>
            <a:r>
              <a:rPr lang="pt-BR" sz="3600" b="1" dirty="0"/>
              <a:t>Um Método para Implantar o Artefato?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4077072"/>
            <a:ext cx="2880320" cy="230425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Método do </a:t>
            </a:r>
            <a:r>
              <a:rPr lang="pt-BR" dirty="0" err="1"/>
              <a:t>Kanban</a:t>
            </a:r>
            <a:endParaRPr lang="pt-BR" dirty="0"/>
          </a:p>
          <a:p>
            <a:r>
              <a:rPr lang="pt-BR" dirty="0"/>
              <a:t> - Escolha o Produto para produzir “o vermelho para o verde”;</a:t>
            </a:r>
          </a:p>
          <a:p>
            <a:pPr marL="285750" indent="-285750">
              <a:buFontTx/>
              <a:buChar char="-"/>
            </a:pPr>
            <a:r>
              <a:rPr lang="pt-BR" dirty="0"/>
              <a:t>Produza este item;</a:t>
            </a:r>
          </a:p>
          <a:p>
            <a:pPr marL="285750" indent="-285750">
              <a:buFontTx/>
              <a:buChar char="-"/>
            </a:pPr>
            <a:r>
              <a:rPr lang="pt-BR" dirty="0"/>
              <a:t>Coloque o cartão na embalagem;</a:t>
            </a:r>
          </a:p>
          <a:p>
            <a:pPr marL="285750" indent="-285750">
              <a:buFontTx/>
              <a:buChar char="-"/>
            </a:pPr>
            <a:r>
              <a:rPr lang="pt-BR" dirty="0"/>
              <a:t>...</a:t>
            </a:r>
          </a:p>
        </p:txBody>
      </p:sp>
      <p:sp>
        <p:nvSpPr>
          <p:cNvPr id="7" name="Retângulo 6"/>
          <p:cNvSpPr/>
          <p:nvPr/>
        </p:nvSpPr>
        <p:spPr>
          <a:xfrm>
            <a:off x="4636350" y="1417639"/>
            <a:ext cx="4068452" cy="53237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/>
              <a:t>Um Novo Contexto.</a:t>
            </a:r>
          </a:p>
        </p:txBody>
      </p:sp>
      <p:sp>
        <p:nvSpPr>
          <p:cNvPr id="8" name="Retângulo 7"/>
          <p:cNvSpPr/>
          <p:nvPr/>
        </p:nvSpPr>
        <p:spPr>
          <a:xfrm>
            <a:off x="4816370" y="1988840"/>
            <a:ext cx="3600400" cy="4608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dirty="0"/>
              <a:t>Método para Implantar o RDM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????</a:t>
            </a:r>
          </a:p>
        </p:txBody>
      </p:sp>
      <p:sp>
        <p:nvSpPr>
          <p:cNvPr id="9" name="Retângulo 8"/>
          <p:cNvSpPr/>
          <p:nvPr/>
        </p:nvSpPr>
        <p:spPr>
          <a:xfrm>
            <a:off x="5176410" y="4077072"/>
            <a:ext cx="2880320" cy="230425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RDM</a:t>
            </a:r>
          </a:p>
          <a:p>
            <a:r>
              <a:rPr lang="pt-BR" dirty="0"/>
              <a:t> - Passo 1;</a:t>
            </a:r>
          </a:p>
          <a:p>
            <a:r>
              <a:rPr lang="pt-BR" dirty="0"/>
              <a:t> - Passo 2;</a:t>
            </a:r>
          </a:p>
          <a:p>
            <a:r>
              <a:rPr lang="pt-BR" dirty="0"/>
              <a:t> - Passo 3.</a:t>
            </a:r>
          </a:p>
        </p:txBody>
      </p:sp>
    </p:spTree>
    <p:extLst>
      <p:ext uri="{BB962C8B-B14F-4D97-AF65-F5344CB8AC3E}">
        <p14:creationId xmlns:p14="http://schemas.microsoft.com/office/powerpoint/2010/main" val="27991593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9708"/>
            <a:ext cx="8229600" cy="1143000"/>
          </a:xfrm>
        </p:spPr>
        <p:txBody>
          <a:bodyPr/>
          <a:lstStyle/>
          <a:p>
            <a:r>
              <a:rPr lang="pt-BR" dirty="0"/>
              <a:t>Por quê Implantar?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44530"/>
              </p:ext>
            </p:extLst>
          </p:nvPr>
        </p:nvGraphicFramePr>
        <p:xfrm>
          <a:off x="179512" y="1124744"/>
          <a:ext cx="8784976" cy="549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6504">
                  <a:extLst>
                    <a:ext uri="{9D8B030D-6E8A-4147-A177-3AD203B41FA5}">
                      <a16:colId xmlns:a16="http://schemas.microsoft.com/office/drawing/2014/main" val="191512704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3558260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Sem</a:t>
                      </a:r>
                      <a:r>
                        <a:rPr lang="pt-BR" baseline="0" dirty="0"/>
                        <a:t> Implantação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Com Implantação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0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Uma Análise apenas tende a ser realizada. Se a empresa não usar depois, isso não significa nada.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 processo proposto</a:t>
                      </a:r>
                      <a:r>
                        <a:rPr lang="pt-BR" baseline="0" dirty="0"/>
                        <a:t> OU será cumprido ou abandonado. Se a empresa não usar depois, então há algo estranho.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37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Se não</a:t>
                      </a:r>
                      <a:r>
                        <a:rPr lang="pt-BR" baseline="0" dirty="0"/>
                        <a:t> está nos processos da empresa, não há por que fazer.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Havendo a decisão de implantar, alguém tem que decidir</a:t>
                      </a:r>
                      <a:r>
                        <a:rPr lang="pt-BR" baseline="0" dirty="0"/>
                        <a:t> “abortar” a implantação.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79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Se sair</a:t>
                      </a:r>
                      <a:r>
                        <a:rPr lang="pt-BR" baseline="0" dirty="0"/>
                        <a:t> a pessoa que usou o método e o processo da empresa não o </a:t>
                      </a:r>
                      <a:r>
                        <a:rPr lang="pt-BR" i="1" baseline="0" dirty="0"/>
                        <a:t>exigir</a:t>
                      </a:r>
                      <a:r>
                        <a:rPr lang="pt-BR" i="0" baseline="0" dirty="0"/>
                        <a:t>, ninguém o fará.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Se a pessoa que implantou sair,</a:t>
                      </a:r>
                      <a:r>
                        <a:rPr lang="pt-BR" baseline="0" dirty="0"/>
                        <a:t> ela vai precisar treinar outra pessoa para aplicar o método.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418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“Artefatos </a:t>
                      </a:r>
                      <a:r>
                        <a:rPr lang="pt-BR" i="1" dirty="0"/>
                        <a:t>Implantados”</a:t>
                      </a:r>
                      <a:endParaRPr lang="pt-BR" i="0" dirty="0"/>
                    </a:p>
                    <a:p>
                      <a:r>
                        <a:rPr lang="pt-BR" i="0" dirty="0"/>
                        <a:t> - </a:t>
                      </a:r>
                      <a:r>
                        <a:rPr lang="pt-BR" i="0" dirty="0" err="1"/>
                        <a:t>Kanban</a:t>
                      </a:r>
                      <a:r>
                        <a:rPr lang="pt-BR" i="0" dirty="0"/>
                        <a:t>;</a:t>
                      </a:r>
                    </a:p>
                    <a:p>
                      <a:r>
                        <a:rPr lang="pt-BR" i="0" dirty="0"/>
                        <a:t> - MRP /</a:t>
                      </a:r>
                      <a:r>
                        <a:rPr lang="pt-BR" i="0" baseline="0" dirty="0"/>
                        <a:t> PCP;</a:t>
                      </a:r>
                      <a:endParaRPr lang="pt-BR" i="0" dirty="0"/>
                    </a:p>
                    <a:p>
                      <a:r>
                        <a:rPr lang="pt-BR" i="0" dirty="0"/>
                        <a:t> - Processos</a:t>
                      </a:r>
                      <a:r>
                        <a:rPr lang="pt-BR" i="0" baseline="0" dirty="0"/>
                        <a:t> de </a:t>
                      </a:r>
                      <a:r>
                        <a:rPr lang="pt-BR" i="0" dirty="0"/>
                        <a:t>Planejamento</a:t>
                      </a:r>
                      <a:r>
                        <a:rPr lang="pt-BR" i="0" baseline="0" dirty="0"/>
                        <a:t> Estratégico;</a:t>
                      </a:r>
                    </a:p>
                    <a:p>
                      <a:r>
                        <a:rPr lang="pt-BR" i="0" baseline="0" dirty="0"/>
                        <a:t> - Artefatos do Gerenciamento de Projetos;</a:t>
                      </a:r>
                    </a:p>
                    <a:p>
                      <a:r>
                        <a:rPr lang="pt-BR" i="0" baseline="0" dirty="0"/>
                        <a:t> - </a:t>
                      </a:r>
                      <a:r>
                        <a:rPr lang="pt-BR" i="0" baseline="0" dirty="0" err="1"/>
                        <a:t>Canvas</a:t>
                      </a:r>
                      <a:r>
                        <a:rPr lang="pt-BR" i="0" baseline="0" dirty="0"/>
                        <a:t>, em alguns lugares;</a:t>
                      </a:r>
                    </a:p>
                    <a:p>
                      <a:r>
                        <a:rPr lang="pt-BR" i="0" baseline="0" dirty="0"/>
                        <a:t> - Análise de projetos com VPL;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Artefatos </a:t>
                      </a:r>
                      <a:r>
                        <a:rPr lang="pt-BR" i="1" dirty="0"/>
                        <a:t>Não-Implantados</a:t>
                      </a:r>
                    </a:p>
                    <a:p>
                      <a:r>
                        <a:rPr lang="pt-BR" i="0" dirty="0"/>
                        <a:t> - PSPC;</a:t>
                      </a:r>
                    </a:p>
                    <a:p>
                      <a:r>
                        <a:rPr lang="pt-BR" i="0" dirty="0"/>
                        <a:t> - Processo</a:t>
                      </a:r>
                      <a:r>
                        <a:rPr lang="pt-BR" i="0" baseline="0" dirty="0"/>
                        <a:t> de Pensamento da TOC;</a:t>
                      </a:r>
                    </a:p>
                    <a:p>
                      <a:r>
                        <a:rPr lang="pt-BR" i="0" baseline="0" dirty="0"/>
                        <a:t> - Simulação...</a:t>
                      </a:r>
                    </a:p>
                    <a:p>
                      <a:r>
                        <a:rPr lang="pt-BR" i="0" baseline="0" dirty="0"/>
                        <a:t>Usamos muitos artefatos não implantados!</a:t>
                      </a:r>
                      <a:endParaRPr lang="pt-BR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217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Artefatos</a:t>
                      </a:r>
                      <a:r>
                        <a:rPr lang="pt-BR" baseline="0" dirty="0"/>
                        <a:t> implantados tornam-se parte dos processos da empresa.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i="0" dirty="0"/>
                        <a:t>Artefatos não-implantados são usados</a:t>
                      </a:r>
                      <a:r>
                        <a:rPr lang="pt-BR" i="0" baseline="0" dirty="0"/>
                        <a:t> </a:t>
                      </a:r>
                      <a:r>
                        <a:rPr lang="pt-BR" i="0" baseline="0" dirty="0" err="1"/>
                        <a:t>esporádicamente</a:t>
                      </a:r>
                      <a:r>
                        <a:rPr lang="pt-BR" i="0" baseline="0" dirty="0"/>
                        <a:t>.</a:t>
                      </a:r>
                      <a:endParaRPr lang="pt-BR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93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3223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Abordagem Alternativa: </a:t>
            </a:r>
            <a:br>
              <a:rPr lang="pt-BR" dirty="0"/>
            </a:br>
            <a:r>
              <a:rPr lang="pt-BR" dirty="0"/>
              <a:t>Planejamento por Cenários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Identifique “Forças Motrizes”;</a:t>
            </a:r>
          </a:p>
          <a:p>
            <a:r>
              <a:rPr lang="pt-BR" dirty="0"/>
              <a:t>Faça distinção entre incertezas críticas e tendências pré-determinadas;</a:t>
            </a:r>
          </a:p>
          <a:p>
            <a:r>
              <a:rPr lang="pt-BR" dirty="0"/>
              <a:t>Identifique alguns “cenários” plausíveis;</a:t>
            </a:r>
          </a:p>
          <a:p>
            <a:r>
              <a:rPr lang="pt-BR" dirty="0"/>
              <a:t>Procure estratégias para se preparar a estes cenários;</a:t>
            </a:r>
          </a:p>
          <a:p>
            <a:endParaRPr lang="pt-BR" dirty="0"/>
          </a:p>
          <a:p>
            <a:r>
              <a:rPr lang="pt-BR" dirty="0"/>
              <a:t>Problemas: </a:t>
            </a:r>
          </a:p>
          <a:p>
            <a:pPr lvl="1"/>
            <a:r>
              <a:rPr lang="pt-BR" dirty="0"/>
              <a:t>Método propõe pouco suporte quantitativo/objetivo para avaliação de opções e tomada de decisão;</a:t>
            </a:r>
          </a:p>
          <a:p>
            <a:pPr lvl="1"/>
            <a:r>
              <a:rPr lang="pt-BR" dirty="0"/>
              <a:t>Que Incertezas são as mais importantes?</a:t>
            </a:r>
          </a:p>
          <a:p>
            <a:pPr lvl="1"/>
            <a:r>
              <a:rPr lang="pt-BR" dirty="0"/>
              <a:t>Alguns poucos cenários representam suficientemente todos os futuros plausíveis?</a:t>
            </a:r>
          </a:p>
        </p:txBody>
      </p:sp>
    </p:spTree>
    <p:extLst>
      <p:ext uri="{BB962C8B-B14F-4D97-AF65-F5344CB8AC3E}">
        <p14:creationId xmlns:p14="http://schemas.microsoft.com/office/powerpoint/2010/main" val="1448528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2048"/>
            <a:ext cx="8229600" cy="645195"/>
          </a:xfrm>
        </p:spPr>
        <p:txBody>
          <a:bodyPr>
            <a:normAutofit/>
          </a:bodyPr>
          <a:lstStyle/>
          <a:p>
            <a:r>
              <a:rPr lang="pt-BR" sz="3600" dirty="0"/>
              <a:t>Dito isto, Questões de Pesquisa Provisórias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635343"/>
              </p:ext>
            </p:extLst>
          </p:nvPr>
        </p:nvGraphicFramePr>
        <p:xfrm>
          <a:off x="107504" y="677243"/>
          <a:ext cx="8928992" cy="6032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257519682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89912524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014723619"/>
                    </a:ext>
                  </a:extLst>
                </a:gridCol>
                <a:gridCol w="3384376">
                  <a:extLst>
                    <a:ext uri="{9D8B030D-6E8A-4147-A177-3AD203B41FA5}">
                      <a16:colId xmlns:a16="http://schemas.microsoft.com/office/drawing/2014/main" val="315850688"/>
                    </a:ext>
                  </a:extLst>
                </a:gridCol>
              </a:tblGrid>
              <a:tr h="699633">
                <a:tc>
                  <a:txBody>
                    <a:bodyPr/>
                    <a:lstStyle/>
                    <a:p>
                      <a:r>
                        <a:rPr lang="pt-BR" dirty="0"/>
                        <a:t>Questão Superior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Questão de Pesquisa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Objetivo Geral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Objetivos Específicos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643503"/>
                  </a:ext>
                </a:extLst>
              </a:tr>
              <a:tr h="2545965">
                <a:tc rowSpan="2">
                  <a:txBody>
                    <a:bodyPr/>
                    <a:lstStyle/>
                    <a:p>
                      <a:pPr algn="ctr"/>
                      <a:r>
                        <a:rPr lang="pt-BR" dirty="0"/>
                        <a:t>Como suportar quantitativamente</a:t>
                      </a:r>
                      <a:r>
                        <a:rPr lang="pt-BR" baseline="0" dirty="0"/>
                        <a:t> </a:t>
                      </a:r>
                      <a:r>
                        <a:rPr lang="pt-BR" dirty="0"/>
                        <a:t>a tomada de decisões</a:t>
                      </a:r>
                      <a:r>
                        <a:rPr lang="pt-BR" baseline="0" dirty="0"/>
                        <a:t> de longo prazo em situações de incerteza?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Como enrobustecer decisões estratégicas de</a:t>
                      </a:r>
                      <a:r>
                        <a:rPr lang="pt-BR" baseline="0" dirty="0"/>
                        <a:t> uma empresa no contexto X</a:t>
                      </a:r>
                      <a:r>
                        <a:rPr lang="pt-BR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800" dirty="0"/>
                        <a:t>Avaliar a Robustez de Decisões</a:t>
                      </a:r>
                      <a:r>
                        <a:rPr lang="pt-BR" sz="1800" baseline="0" dirty="0"/>
                        <a:t> Estratégicas no Contexto X</a:t>
                      </a:r>
                      <a:endParaRPr lang="pt-BR" sz="1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800" dirty="0"/>
                        <a:t>(Aplicar o Artefato em um Contexto Novo)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- Identificar Incertezas,</a:t>
                      </a:r>
                      <a:r>
                        <a:rPr lang="pt-BR" baseline="0" dirty="0"/>
                        <a:t> </a:t>
                      </a:r>
                      <a:r>
                        <a:rPr lang="pt-BR" dirty="0"/>
                        <a:t>Estratégias e Objetivos do Contexto X;</a:t>
                      </a:r>
                    </a:p>
                    <a:p>
                      <a:r>
                        <a:rPr lang="pt-BR" dirty="0"/>
                        <a:t> - Projetar Modelo para Geração de Casos;</a:t>
                      </a:r>
                    </a:p>
                    <a:p>
                      <a:r>
                        <a:rPr lang="pt-BR" baseline="0" dirty="0"/>
                        <a:t> - Gerar Casos;</a:t>
                      </a:r>
                    </a:p>
                    <a:p>
                      <a:r>
                        <a:rPr lang="pt-BR" baseline="0" dirty="0"/>
                        <a:t>- Identificar Cenários nas quais a estratégia não funciona;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BR" baseline="0" dirty="0"/>
                        <a:t>Analisar </a:t>
                      </a:r>
                      <a:r>
                        <a:rPr lang="pt-BR" baseline="0" dirty="0" err="1"/>
                        <a:t>Tradeoffs</a:t>
                      </a:r>
                      <a:r>
                        <a:rPr lang="pt-BR" baseline="0" dirty="0"/>
                        <a:t>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pt-BR" baseline="0" dirty="0"/>
                        <a:t>Avaliar Aplicação do Método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978055"/>
                  </a:ext>
                </a:extLst>
              </a:tr>
              <a:tr h="2498691">
                <a:tc vMerge="1">
                  <a:txBody>
                    <a:bodyPr/>
                    <a:lstStyle/>
                    <a:p>
                      <a:endParaRPr lang="pt-BR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Como implantar o RDM em uma</a:t>
                      </a:r>
                      <a:r>
                        <a:rPr lang="pt-BR" baseline="0" dirty="0"/>
                        <a:t> empresa</a:t>
                      </a:r>
                      <a:r>
                        <a:rPr lang="pt-BR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800" dirty="0"/>
                        <a:t>Propor método para implantação do RDM no</a:t>
                      </a:r>
                      <a:r>
                        <a:rPr lang="pt-BR" sz="1800" baseline="0" dirty="0"/>
                        <a:t> planejamento Estratégico</a:t>
                      </a:r>
                      <a:endParaRPr lang="pt-BR" sz="1800" dirty="0"/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pt-BR" sz="1800" dirty="0"/>
                        <a:t>(Propor Método para Implantação do Artefato em outros Contextos)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 - Projetar versão</a:t>
                      </a:r>
                      <a:r>
                        <a:rPr lang="pt-BR" baseline="0" dirty="0"/>
                        <a:t> Inicial do método para implantação do RDM;</a:t>
                      </a:r>
                    </a:p>
                    <a:p>
                      <a:r>
                        <a:rPr lang="pt-BR" baseline="0" dirty="0"/>
                        <a:t>- Aplicar Método</a:t>
                      </a:r>
                    </a:p>
                    <a:p>
                      <a:r>
                        <a:rPr lang="pt-BR" baseline="0" dirty="0"/>
                        <a:t> -- Rodar RDM;</a:t>
                      </a:r>
                    </a:p>
                    <a:p>
                      <a:r>
                        <a:rPr lang="pt-BR" baseline="0" dirty="0"/>
                        <a:t> -- Avaliar aplicação do RDM;</a:t>
                      </a:r>
                    </a:p>
                    <a:p>
                      <a:r>
                        <a:rPr lang="pt-BR" baseline="0" dirty="0"/>
                        <a:t>- Avaliar aplicação do Método.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89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407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quê Implantar o RDM?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Autofit/>
          </a:bodyPr>
          <a:lstStyle/>
          <a:p>
            <a:r>
              <a:rPr lang="pt-BR" sz="2400" dirty="0"/>
              <a:t>O  RDM é uma abordagem nova e </a:t>
            </a:r>
            <a:r>
              <a:rPr lang="pt-BR" sz="2400" b="1" i="1" dirty="0"/>
              <a:t>iterativa</a:t>
            </a:r>
            <a:r>
              <a:rPr lang="pt-BR" sz="2400" dirty="0"/>
              <a:t>;</a:t>
            </a:r>
          </a:p>
          <a:p>
            <a:r>
              <a:rPr lang="pt-BR" sz="2400" dirty="0"/>
              <a:t>Nós ainda não sabemos se ele realmente funciona (</a:t>
            </a:r>
            <a:r>
              <a:rPr lang="pt-BR" sz="2400" i="1" dirty="0"/>
              <a:t>ainda que diversas políticas públicas americanas rodem com este artefato...</a:t>
            </a:r>
            <a:r>
              <a:rPr lang="pt-BR" sz="2400" dirty="0"/>
              <a:t>);</a:t>
            </a:r>
          </a:p>
          <a:p>
            <a:r>
              <a:rPr lang="pt-BR" sz="2400" dirty="0"/>
              <a:t>Se não implantarmos (e deixarmos ele rodar iterativamente em diversos contextos) nunca saberemos se ele funciona;</a:t>
            </a:r>
          </a:p>
          <a:p>
            <a:r>
              <a:rPr lang="pt-BR" sz="2400" dirty="0"/>
              <a:t>Só queremos saber isso se/quando ele virar </a:t>
            </a:r>
            <a:r>
              <a:rPr lang="pt-BR" sz="2400" dirty="0" err="1"/>
              <a:t>mainstream</a:t>
            </a:r>
            <a:r>
              <a:rPr lang="pt-BR" sz="2400" dirty="0"/>
              <a:t>?</a:t>
            </a:r>
          </a:p>
          <a:p>
            <a:pPr lvl="1"/>
            <a:r>
              <a:rPr lang="pt-BR" sz="2000" dirty="0"/>
              <a:t>Se a resposta é Sim, então não há problema em apenas aplicar.</a:t>
            </a:r>
          </a:p>
          <a:p>
            <a:pPr lvl="1"/>
            <a:r>
              <a:rPr lang="pt-BR" sz="2000" b="1" i="1" dirty="0"/>
              <a:t>Se a resposta é Não, Propor a implantação é uma solução! </a:t>
            </a:r>
          </a:p>
        </p:txBody>
      </p:sp>
    </p:spTree>
    <p:extLst>
      <p:ext uri="{BB962C8B-B14F-4D97-AF65-F5344CB8AC3E}">
        <p14:creationId xmlns:p14="http://schemas.microsoft.com/office/powerpoint/2010/main" val="2654271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Ressalvas possivelmente Legítimas...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Autofit/>
          </a:bodyPr>
          <a:lstStyle/>
          <a:p>
            <a:r>
              <a:rPr lang="pt-BR" sz="2400" dirty="0"/>
              <a:t>Mas eu tenho uma abordagem concorrente...</a:t>
            </a:r>
          </a:p>
          <a:p>
            <a:pPr lvl="1"/>
            <a:r>
              <a:rPr lang="pt-BR" sz="2000" dirty="0"/>
              <a:t>E a Abordagem de Opções Reais?</a:t>
            </a:r>
          </a:p>
          <a:p>
            <a:pPr lvl="1"/>
            <a:r>
              <a:rPr lang="pt-BR" sz="2000" dirty="0"/>
              <a:t>E a Abordagem Bayesiana?</a:t>
            </a:r>
          </a:p>
          <a:p>
            <a:pPr lvl="1"/>
            <a:r>
              <a:rPr lang="pt-BR" sz="2000" dirty="0"/>
              <a:t>E a Análise de Custo-Benefício?</a:t>
            </a:r>
          </a:p>
          <a:p>
            <a:pPr lvl="1"/>
            <a:r>
              <a:rPr lang="pt-BR" sz="2000" dirty="0"/>
              <a:t>E a abordagem de Cenários?</a:t>
            </a:r>
          </a:p>
          <a:p>
            <a:r>
              <a:rPr lang="pt-BR" sz="2400" dirty="0"/>
              <a:t>Mas eu não quero ter uma estratégia Robusta...</a:t>
            </a:r>
          </a:p>
          <a:p>
            <a:r>
              <a:rPr lang="pt-BR" sz="2400" dirty="0"/>
              <a:t>Mas eu não posso avaliar o longo Prazo...</a:t>
            </a:r>
          </a:p>
          <a:p>
            <a:r>
              <a:rPr lang="pt-BR" sz="2400" dirty="0"/>
              <a:t>Mas eu não quero usar um modelo...</a:t>
            </a:r>
          </a:p>
        </p:txBody>
      </p:sp>
    </p:spTree>
    <p:extLst>
      <p:ext uri="{BB962C8B-B14F-4D97-AF65-F5344CB8AC3E}">
        <p14:creationId xmlns:p14="http://schemas.microsoft.com/office/powerpoint/2010/main" val="42126808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Objetivo Geral:</a:t>
            </a:r>
          </a:p>
          <a:p>
            <a:pPr marL="0" indent="0">
              <a:buNone/>
            </a:pPr>
            <a:r>
              <a:rPr lang="pt-BR" dirty="0"/>
              <a:t>Avaliar a aplicabilidade da abordagem </a:t>
            </a:r>
            <a:r>
              <a:rPr lang="pt-BR" dirty="0" err="1"/>
              <a:t>Exploratory</a:t>
            </a:r>
            <a:r>
              <a:rPr lang="pt-BR" dirty="0"/>
              <a:t> </a:t>
            </a:r>
            <a:r>
              <a:rPr lang="pt-BR" dirty="0" err="1"/>
              <a:t>Modeling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e do </a:t>
            </a:r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para “o processo de decisão x” nas empresas do tipo “y”.</a:t>
            </a:r>
          </a:p>
          <a:p>
            <a:endParaRPr lang="pt-BR" dirty="0"/>
          </a:p>
          <a:p>
            <a:r>
              <a:rPr lang="pt-BR" dirty="0"/>
              <a:t>Objetivos Específicos:</a:t>
            </a:r>
          </a:p>
          <a:p>
            <a:pPr lvl="1"/>
            <a:r>
              <a:rPr lang="pt-BR" dirty="0"/>
              <a:t>Identificar processos de decisão comuns em empresas nos quais o EMA e o RDM podem ser aplicados;</a:t>
            </a:r>
          </a:p>
          <a:p>
            <a:pPr lvl="1"/>
            <a:r>
              <a:rPr lang="pt-BR" dirty="0"/>
              <a:t>Selecionar os processos de decisão para teste;</a:t>
            </a:r>
          </a:p>
          <a:p>
            <a:pPr lvl="1"/>
            <a:r>
              <a:rPr lang="pt-BR" dirty="0"/>
              <a:t>Aplicar as abordagens em situação experimental;</a:t>
            </a:r>
          </a:p>
          <a:p>
            <a:pPr lvl="1"/>
            <a:r>
              <a:rPr lang="pt-BR" dirty="0"/>
              <a:t>Submeter o resultado da análise a especialistas;</a:t>
            </a:r>
          </a:p>
          <a:p>
            <a:pPr lvl="1"/>
            <a:r>
              <a:rPr lang="pt-BR" dirty="0"/>
              <a:t>Relatar o resultado da aplicação e identificar heurísticas contingenciais para a aplicação do EMA e do RDM em empresas.</a:t>
            </a:r>
          </a:p>
        </p:txBody>
      </p:sp>
    </p:spTree>
    <p:extLst>
      <p:ext uri="{BB962C8B-B14F-4D97-AF65-F5344CB8AC3E}">
        <p14:creationId xmlns:p14="http://schemas.microsoft.com/office/powerpoint/2010/main" val="5048244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 Empresarial / prática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05064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Empresas são submetidas ao mesmo contexto incerto nos quais os governos se encontram;</a:t>
            </a:r>
          </a:p>
          <a:p>
            <a:r>
              <a:rPr lang="pt-BR" dirty="0"/>
              <a:t>Ainda assim, é limitada a aplicação de ferramentas quantitativas para a avaliação de estratégias em ambientes de incerteza.</a:t>
            </a:r>
          </a:p>
          <a:p>
            <a:r>
              <a:rPr lang="pt-BR" dirty="0"/>
              <a:t>Curiosidade: Aplicação do RDM custa entre USD 200k e 500k (segundo a RAND). Uma primeira aplicação pode ampliar esta oferta e consequentemente reduzir o seu custo para o Brasil.</a:t>
            </a:r>
          </a:p>
        </p:txBody>
      </p:sp>
    </p:spTree>
    <p:extLst>
      <p:ext uri="{BB962C8B-B14F-4D97-AF65-F5344CB8AC3E}">
        <p14:creationId xmlns:p14="http://schemas.microsoft.com/office/powerpoint/2010/main" val="14965709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 Acadêmica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RDM e EMA são artefatos já aplicados no contexto de análise de políticas públicas;</a:t>
            </a:r>
          </a:p>
          <a:p>
            <a:r>
              <a:rPr lang="pt-BR" dirty="0"/>
              <a:t>Apesar disto, há poucos relatos sobre sua generalização e delimitação para o contexto dos negócios.</a:t>
            </a:r>
          </a:p>
          <a:p>
            <a:r>
              <a:rPr lang="pt-BR" dirty="0"/>
              <a:t>Não encontrei dissertação nem Tese brasileira que aplique o RDM;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7752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Delimitação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Aplicarei no processo de decisão “x” no tipo de empresa “y”.</a:t>
            </a:r>
          </a:p>
          <a:p>
            <a:r>
              <a:rPr lang="pt-BR" dirty="0"/>
              <a:t>RDM e EMA serão aplicados utilizando-se os métodos existentes, não é objetivo do trabalho </a:t>
            </a:r>
            <a:r>
              <a:rPr lang="pt-BR" i="1" dirty="0"/>
              <a:t>customizar </a:t>
            </a:r>
            <a:r>
              <a:rPr lang="pt-BR" dirty="0"/>
              <a:t>o método para o ambiente empresarial.</a:t>
            </a:r>
          </a:p>
        </p:txBody>
      </p:sp>
    </p:spTree>
    <p:extLst>
      <p:ext uri="{BB962C8B-B14F-4D97-AF65-F5344CB8AC3E}">
        <p14:creationId xmlns:p14="http://schemas.microsoft.com/office/powerpoint/2010/main" val="39217324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6.DISSERTAÇÃO – TESTES INICIAIS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04790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modelo de VPL Simples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23528" y="5461801"/>
            <a:ext cx="6678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https://github.com/pedroliman/exploratory-models/tree/master/001-random-vpl-model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38023"/>
            <a:ext cx="5287113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15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modelo de VPL Simples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23528" y="5461801"/>
            <a:ext cx="8568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https://github.com/pedroliman/exploratory-models/tree/master/001-random-vpl-model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17373"/>
            <a:ext cx="4794657" cy="397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84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Quem está usando isso, e pra quê?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5338936" cy="4525963"/>
          </a:xfrm>
        </p:spPr>
        <p:txBody>
          <a:bodyPr>
            <a:normAutofit/>
          </a:bodyPr>
          <a:lstStyle/>
          <a:p>
            <a:r>
              <a:rPr lang="pt-BR" sz="2400" i="1" dirty="0"/>
              <a:t>Ter ou não ter um seguro nacional contra ataques terroristas? </a:t>
            </a:r>
            <a:r>
              <a:rPr lang="pt-BR" sz="2400" dirty="0"/>
              <a:t>(TRIA) (</a:t>
            </a:r>
            <a:r>
              <a:rPr lang="pt-BR" sz="2400" dirty="0" err="1"/>
              <a:t>Dixon</a:t>
            </a:r>
            <a:r>
              <a:rPr lang="pt-BR" sz="2400" dirty="0"/>
              <a:t> 2007);</a:t>
            </a:r>
          </a:p>
          <a:p>
            <a:r>
              <a:rPr lang="pt-BR" sz="2400" dirty="0"/>
              <a:t>Em que Tecnologias de Armamento Investir? (</a:t>
            </a:r>
            <a:r>
              <a:rPr lang="pt-BR" sz="2400" dirty="0" err="1"/>
              <a:t>Lempert</a:t>
            </a:r>
            <a:r>
              <a:rPr lang="pt-BR" sz="2400" dirty="0"/>
              <a:t> 2016)</a:t>
            </a:r>
          </a:p>
        </p:txBody>
      </p:sp>
      <p:pic>
        <p:nvPicPr>
          <p:cNvPr id="1026" name="Picture 2" descr="Image result for us flag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400" y="1772816"/>
            <a:ext cx="2913560" cy="153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9184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modelo de VPL Simples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23528" y="5461801"/>
            <a:ext cx="8568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https://github.com/pedroliman/exploratory-models/tree/master/001-random-vpl-model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1" y="1736289"/>
            <a:ext cx="3786196" cy="340686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363" y="2135744"/>
            <a:ext cx="4339533" cy="25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598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modelo de VPL Simples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23528" y="5461801"/>
            <a:ext cx="8568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https://github.com/pedroliman/exploratory-models/tree/master/001-random-vpl-model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8312727" cy="4094696"/>
          </a:xfrm>
          <a:prstGeom prst="rect">
            <a:avLst/>
          </a:prstGeom>
        </p:spPr>
      </p:pic>
      <p:sp>
        <p:nvSpPr>
          <p:cNvPr id="7" name="Balão de Fala: Retângulo 6"/>
          <p:cNvSpPr/>
          <p:nvPr/>
        </p:nvSpPr>
        <p:spPr>
          <a:xfrm>
            <a:off x="4716016" y="1417639"/>
            <a:ext cx="2664296" cy="787225"/>
          </a:xfrm>
          <a:prstGeom prst="wedgeRectCallout">
            <a:avLst>
              <a:gd name="adj1" fmla="val -71589"/>
              <a:gd name="adj2" fmla="val 101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Premissas de um Planejamento Atual</a:t>
            </a:r>
          </a:p>
        </p:txBody>
      </p:sp>
      <p:sp>
        <p:nvSpPr>
          <p:cNvPr id="8" name="Balão de Fala: Retângulo 7"/>
          <p:cNvSpPr/>
          <p:nvPr/>
        </p:nvSpPr>
        <p:spPr>
          <a:xfrm>
            <a:off x="5724128" y="5222076"/>
            <a:ext cx="2808312" cy="943228"/>
          </a:xfrm>
          <a:prstGeom prst="wedgeRectCallout">
            <a:avLst>
              <a:gd name="adj1" fmla="val -48387"/>
              <a:gd name="adj2" fmla="val -869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Cenários para os quais deve-se procurar estratégias mais robustas.</a:t>
            </a:r>
          </a:p>
        </p:txBody>
      </p:sp>
    </p:spTree>
    <p:extLst>
      <p:ext uri="{BB962C8B-B14F-4D97-AF65-F5344CB8AC3E}">
        <p14:creationId xmlns:p14="http://schemas.microsoft.com/office/powerpoint/2010/main" val="16216297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395853268"/>
      </p:ext>
    </p:extLst>
  </p:cSld>
  <p:clrMapOvr>
    <a:masterClrMapping/>
  </p:clrMapOvr>
</p:sld>
</file>

<file path=ppt/theme/theme1.xml><?xml version="1.0" encoding="utf-8"?>
<a:theme xmlns:a="http://schemas.openxmlformats.org/drawingml/2006/main" name="Gmap Unisinos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Gmap Unisinos</Template>
  <TotalTime>6642</TotalTime>
  <Words>4828</Words>
  <Application>Microsoft Office PowerPoint</Application>
  <PresentationFormat>Apresentação na tela (4:3)</PresentationFormat>
  <Paragraphs>634</Paragraphs>
  <Slides>92</Slides>
  <Notes>0</Notes>
  <HiddenSlides>19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92</vt:i4>
      </vt:variant>
    </vt:vector>
  </HeadingPairs>
  <TitlesOfParts>
    <vt:vector size="96" baseType="lpstr">
      <vt:lpstr>Arial</vt:lpstr>
      <vt:lpstr>Calibri</vt:lpstr>
      <vt:lpstr>Cambria Math</vt:lpstr>
      <vt:lpstr>Gmap Unisinos</vt:lpstr>
      <vt:lpstr>Robust Decision Making e Modelagem Exploratória</vt:lpstr>
      <vt:lpstr>Estrutura da Apresentação</vt:lpstr>
      <vt:lpstr>RDM – UMA INTRODUÇÃO</vt:lpstr>
      <vt:lpstr>Robust Decision Making (RDM) Como eles vendem</vt:lpstr>
      <vt:lpstr>Como tomar uma Decisão quando...</vt:lpstr>
      <vt:lpstr>Abordagens Tradicionais: Predizer e Agir</vt:lpstr>
      <vt:lpstr>Abordagens Tradicionais:  “Predizer e então Agir”</vt:lpstr>
      <vt:lpstr>Abordagem Alternativa:  Planejamento por Cenários</vt:lpstr>
      <vt:lpstr>Quem está usando isso, e pra quê?</vt:lpstr>
      <vt:lpstr>Quem está usando isso, e pra quê?</vt:lpstr>
      <vt:lpstr>Quem está usando isso, e pra quê?</vt:lpstr>
      <vt:lpstr>Métodos “Agree on Assumptions” vs “Agree on Decisions”</vt:lpstr>
      <vt:lpstr>Outros Nomes para RDM</vt:lpstr>
      <vt:lpstr>Referências</vt:lpstr>
      <vt:lpstr>Contribuição Central do RDM</vt:lpstr>
      <vt:lpstr>2.DEEP UNCERTAINTY</vt:lpstr>
      <vt:lpstr>Níveis de Incerteza: “Deep Uncertainty” Enciclopédia de Pesquisa Operacional</vt:lpstr>
      <vt:lpstr>Deep Uncertainty</vt:lpstr>
      <vt:lpstr>Deep Uncertainty Característica essencial dos problemas endereçados pela RDM</vt:lpstr>
      <vt:lpstr>3.Modelagem consolidativa  vs exploratória</vt:lpstr>
      <vt:lpstr>Modelagem Consolidativa vs Modelagem Exploratória</vt:lpstr>
      <vt:lpstr>Modelagem Consolidativa vs Modelagem Exploratória</vt:lpstr>
      <vt:lpstr>Modelagem Consolidativa</vt:lpstr>
      <vt:lpstr>Modelagem Consolidativa vs Modelagem Exploratória</vt:lpstr>
      <vt:lpstr>Erros comuns da Modelagem Consolidativa no Ambiente errado...</vt:lpstr>
      <vt:lpstr>Diante desta Situação, possíveis alternativas são...</vt:lpstr>
      <vt:lpstr>Modelagem Consolidativa vs Exploratória</vt:lpstr>
      <vt:lpstr>Modelagem Consolidativa vs Exploratória</vt:lpstr>
      <vt:lpstr>Modelagem Consolidativa</vt:lpstr>
      <vt:lpstr>Modelagem Exploratória</vt:lpstr>
      <vt:lpstr>Um Novo Paradigma?</vt:lpstr>
      <vt:lpstr>Quando usar o RDM?</vt:lpstr>
      <vt:lpstr>Quando usar o RDM?</vt:lpstr>
      <vt:lpstr>Abordagem RDM</vt:lpstr>
      <vt:lpstr>4.RDM – O CONTEÚDO</vt:lpstr>
      <vt:lpstr>RDM – Base Conceitual</vt:lpstr>
      <vt:lpstr>RDM – Base Conceitual</vt:lpstr>
      <vt:lpstr>RDM – Base Conceitual “Revisão Sistemática do Youtube”</vt:lpstr>
      <vt:lpstr>Passos do RDM</vt:lpstr>
      <vt:lpstr>Robust Decision Making (RDM)</vt:lpstr>
      <vt:lpstr>RDM - Robust Decision Making</vt:lpstr>
      <vt:lpstr>Robust Decision Making (RDM)</vt:lpstr>
      <vt:lpstr>Decompondo a RDM</vt:lpstr>
      <vt:lpstr>Estruturação da Decisão - XLRM</vt:lpstr>
      <vt:lpstr>Descoberta de Cenários</vt:lpstr>
      <vt:lpstr>Robust Decision Making (RDM)</vt:lpstr>
      <vt:lpstr>Medindo o Sucesso da Estratégia</vt:lpstr>
      <vt:lpstr>Robust Decision Making (RDM) Para quê foi Aplicado?</vt:lpstr>
      <vt:lpstr>Robust Decision Making (RDM) Quem Está Usando?</vt:lpstr>
      <vt:lpstr>Robust Decision Making (RDM) Trabalhos Seminais e últimas Aplicações</vt:lpstr>
      <vt:lpstr>Exemplo de Aplicação</vt:lpstr>
      <vt:lpstr>Exemplo de Aplicação - XLRM</vt:lpstr>
      <vt:lpstr>Exemplo</vt:lpstr>
      <vt:lpstr>Exemplo – Incertezas Críticas</vt:lpstr>
      <vt:lpstr>Exemplo – Identificando Vulnerabilidades – Estratégia não Adaptativa</vt:lpstr>
      <vt:lpstr>Exemplo – Identificando Vulnerabilidades – Estratégia não Adaptativa</vt:lpstr>
      <vt:lpstr>Exemplo – Identificando Vulnerabilidades – Estratégia não Adaptativa</vt:lpstr>
      <vt:lpstr>Exemplo – Identificando Vulnerabilidades – Estratégia não Adaptativa</vt:lpstr>
      <vt:lpstr>Estratégia Adaptativa</vt:lpstr>
      <vt:lpstr>Estratégia Adaptativa – Segunda Rodada</vt:lpstr>
      <vt:lpstr>Estratégia Adaptativa – Segunda Rodada O que pode dar errado?</vt:lpstr>
      <vt:lpstr>Estratégia Robusta – Terceira Rodada</vt:lpstr>
      <vt:lpstr>Estratégia Robusta – Terceira Rodada</vt:lpstr>
      <vt:lpstr>Estratégia Robusta – Terceira Rodada O que pode dar errado?</vt:lpstr>
      <vt:lpstr>Caracterizando Riscos Irredutíveis</vt:lpstr>
      <vt:lpstr>5.DISSERTAÇÃO</vt:lpstr>
      <vt:lpstr>Porquê não utilizar o RDM? Possíveis Ressalvas</vt:lpstr>
      <vt:lpstr>Questões para a Robust Decision Making e Modelagem Exploratória</vt:lpstr>
      <vt:lpstr>O que se pode fazer com um Artefato</vt:lpstr>
      <vt:lpstr>Objetivos de Pesquisa em Design Science</vt:lpstr>
      <vt:lpstr>O Contexto é Relevante:</vt:lpstr>
      <vt:lpstr>O Problema de “Como Definir o Problema de Pesquisa”</vt:lpstr>
      <vt:lpstr>Identificando Objetivos Plausíveis de Pesquisa relacionados a qualquer Artefato</vt:lpstr>
      <vt:lpstr>Vou usar essa estrutura para...</vt:lpstr>
      <vt:lpstr>Definindo meu Problema de Pesquisa e Objetivo com Esta Lógica</vt:lpstr>
      <vt:lpstr>Definindo meu Problema de Pesquisa e Objetivo com Esta Lógica</vt:lpstr>
      <vt:lpstr>Objetivos Plausíveis de Pesquisa relacionada a um Artefato – Uma Organização Inicial</vt:lpstr>
      <vt:lpstr>Um Método para Implantar o Artefato?</vt:lpstr>
      <vt:lpstr>Por quê Implantar?</vt:lpstr>
      <vt:lpstr>Dito isto, Questões de Pesquisa Provisórias</vt:lpstr>
      <vt:lpstr>Por quê Implantar o RDM?</vt:lpstr>
      <vt:lpstr>Ressalvas possivelmente Legítimas...</vt:lpstr>
      <vt:lpstr>Objetivo</vt:lpstr>
      <vt:lpstr>Justificativa Empresarial / prática</vt:lpstr>
      <vt:lpstr>Justificativa Acadêmica</vt:lpstr>
      <vt:lpstr>Delimitação</vt:lpstr>
      <vt:lpstr>6.DISSERTAÇÃO – TESTES INICIAIS</vt:lpstr>
      <vt:lpstr>Um modelo de VPL Simples</vt:lpstr>
      <vt:lpstr>Um modelo de VPL Simples</vt:lpstr>
      <vt:lpstr>Um modelo de VPL Simples</vt:lpstr>
      <vt:lpstr>Um modelo de VPL Simples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GMAP – FUNDO MODELO</dc:title>
  <dc:creator>Pedro Lima GMAP | UNISINOS</dc:creator>
  <cp:lastModifiedBy>Pedro Lima</cp:lastModifiedBy>
  <cp:revision>310</cp:revision>
  <dcterms:created xsi:type="dcterms:W3CDTF">2014-12-15T13:39:57Z</dcterms:created>
  <dcterms:modified xsi:type="dcterms:W3CDTF">2017-03-21T14:57:54Z</dcterms:modified>
</cp:coreProperties>
</file>